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7" r:id="rId3"/>
  </p:sldMasterIdLst>
  <p:notesMasterIdLst>
    <p:notesMasterId r:id="rId73"/>
  </p:notesMasterIdLst>
  <p:sldIdLst>
    <p:sldId id="395" r:id="rId4"/>
    <p:sldId id="257" r:id="rId5"/>
    <p:sldId id="258" r:id="rId6"/>
    <p:sldId id="260" r:id="rId7"/>
    <p:sldId id="289" r:id="rId8"/>
    <p:sldId id="261" r:id="rId9"/>
    <p:sldId id="280" r:id="rId10"/>
    <p:sldId id="288" r:id="rId11"/>
    <p:sldId id="267" r:id="rId12"/>
    <p:sldId id="293" r:id="rId13"/>
    <p:sldId id="302" r:id="rId14"/>
    <p:sldId id="308" r:id="rId15"/>
    <p:sldId id="303" r:id="rId16"/>
    <p:sldId id="304" r:id="rId17"/>
    <p:sldId id="305" r:id="rId18"/>
    <p:sldId id="310" r:id="rId19"/>
    <p:sldId id="309" r:id="rId20"/>
    <p:sldId id="306" r:id="rId21"/>
    <p:sldId id="307" r:id="rId22"/>
    <p:sldId id="263" r:id="rId23"/>
    <p:sldId id="266" r:id="rId24"/>
    <p:sldId id="265" r:id="rId25"/>
    <p:sldId id="299" r:id="rId26"/>
    <p:sldId id="300" r:id="rId27"/>
    <p:sldId id="297" r:id="rId28"/>
    <p:sldId id="268" r:id="rId29"/>
    <p:sldId id="319" r:id="rId30"/>
    <p:sldId id="290" r:id="rId31"/>
    <p:sldId id="317" r:id="rId32"/>
    <p:sldId id="312" r:id="rId33"/>
    <p:sldId id="313" r:id="rId34"/>
    <p:sldId id="292" r:id="rId35"/>
    <p:sldId id="374" r:id="rId36"/>
    <p:sldId id="321" r:id="rId37"/>
    <p:sldId id="294" r:id="rId38"/>
    <p:sldId id="296" r:id="rId39"/>
    <p:sldId id="391" r:id="rId40"/>
    <p:sldId id="295" r:id="rId41"/>
    <p:sldId id="381" r:id="rId42"/>
    <p:sldId id="383" r:id="rId43"/>
    <p:sldId id="385" r:id="rId44"/>
    <p:sldId id="384" r:id="rId45"/>
    <p:sldId id="379" r:id="rId46"/>
    <p:sldId id="375" r:id="rId47"/>
    <p:sldId id="376" r:id="rId48"/>
    <p:sldId id="380" r:id="rId49"/>
    <p:sldId id="323" r:id="rId50"/>
    <p:sldId id="386" r:id="rId51"/>
    <p:sldId id="389" r:id="rId52"/>
    <p:sldId id="390" r:id="rId53"/>
    <p:sldId id="396" r:id="rId54"/>
    <p:sldId id="397" r:id="rId55"/>
    <p:sldId id="264" r:id="rId56"/>
    <p:sldId id="392" r:id="rId57"/>
    <p:sldId id="393" r:id="rId58"/>
    <p:sldId id="394" r:id="rId59"/>
    <p:sldId id="256" r:id="rId60"/>
    <p:sldId id="291" r:id="rId61"/>
    <p:sldId id="262" r:id="rId62"/>
    <p:sldId id="271" r:id="rId63"/>
    <p:sldId id="372" r:id="rId64"/>
    <p:sldId id="301" r:id="rId65"/>
    <p:sldId id="322" r:id="rId66"/>
    <p:sldId id="324" r:id="rId67"/>
    <p:sldId id="326" r:id="rId68"/>
    <p:sldId id="327" r:id="rId69"/>
    <p:sldId id="328" r:id="rId70"/>
    <p:sldId id="371" r:id="rId71"/>
    <p:sldId id="2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8003C1-B43E-4F3F-A7A4-6CF85C120484}">
          <p14:sldIdLst>
            <p14:sldId id="395"/>
            <p14:sldId id="257"/>
            <p14:sldId id="258"/>
            <p14:sldId id="260"/>
            <p14:sldId id="289"/>
            <p14:sldId id="261"/>
            <p14:sldId id="280"/>
            <p14:sldId id="288"/>
            <p14:sldId id="267"/>
            <p14:sldId id="293"/>
            <p14:sldId id="302"/>
            <p14:sldId id="308"/>
            <p14:sldId id="303"/>
            <p14:sldId id="304"/>
            <p14:sldId id="305"/>
            <p14:sldId id="310"/>
            <p14:sldId id="309"/>
            <p14:sldId id="306"/>
            <p14:sldId id="307"/>
            <p14:sldId id="263"/>
            <p14:sldId id="266"/>
            <p14:sldId id="265"/>
            <p14:sldId id="299"/>
            <p14:sldId id="300"/>
            <p14:sldId id="297"/>
            <p14:sldId id="268"/>
            <p14:sldId id="319"/>
            <p14:sldId id="290"/>
            <p14:sldId id="317"/>
            <p14:sldId id="312"/>
            <p14:sldId id="313"/>
            <p14:sldId id="292"/>
            <p14:sldId id="374"/>
            <p14:sldId id="321"/>
            <p14:sldId id="294"/>
            <p14:sldId id="296"/>
            <p14:sldId id="391"/>
            <p14:sldId id="295"/>
            <p14:sldId id="381"/>
            <p14:sldId id="383"/>
            <p14:sldId id="385"/>
            <p14:sldId id="384"/>
            <p14:sldId id="379"/>
            <p14:sldId id="375"/>
            <p14:sldId id="376"/>
            <p14:sldId id="380"/>
            <p14:sldId id="323"/>
            <p14:sldId id="386"/>
            <p14:sldId id="389"/>
            <p14:sldId id="390"/>
            <p14:sldId id="396"/>
            <p14:sldId id="397"/>
            <p14:sldId id="264"/>
            <p14:sldId id="392"/>
            <p14:sldId id="393"/>
            <p14:sldId id="394"/>
          </p14:sldIdLst>
        </p14:section>
        <p14:section name="Unused" id="{05361B5B-3FF5-4C2F-82D9-B8FD14B7E86E}">
          <p14:sldIdLst>
            <p14:sldId id="256"/>
            <p14:sldId id="291"/>
            <p14:sldId id="262"/>
            <p14:sldId id="271"/>
            <p14:sldId id="372"/>
            <p14:sldId id="301"/>
            <p14:sldId id="322"/>
            <p14:sldId id="324"/>
            <p14:sldId id="326"/>
            <p14:sldId id="327"/>
            <p14:sldId id="328"/>
            <p14:sldId id="37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6E1"/>
    <a:srgbClr val="609FDB"/>
    <a:srgbClr val="3F9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7889" autoAdjust="0"/>
  </p:normalViewPr>
  <p:slideViewPr>
    <p:cSldViewPr snapToGrid="0">
      <p:cViewPr varScale="1">
        <p:scale>
          <a:sx n="67" d="100"/>
          <a:sy n="67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 ms</c:v>
                </c:pt>
              </c:strCache>
            </c:strRef>
          </c:tx>
          <c:spPr>
            <a:solidFill>
              <a:srgbClr val="609FD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A-461A-B5CE-4AE962D0B1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 request</c:v>
                </c:pt>
                <c:pt idx="1">
                  <c:v>100 requests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A-461A-B5CE-4AE962D0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5838687"/>
        <c:axId val="1005845759"/>
      </c:barChart>
      <c:catAx>
        <c:axId val="1005838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005845759"/>
        <c:crosses val="autoZero"/>
        <c:auto val="1"/>
        <c:lblAlgn val="ctr"/>
        <c:lblOffset val="100"/>
        <c:noMultiLvlLbl val="0"/>
      </c:catAx>
      <c:valAx>
        <c:axId val="100584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83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Traffic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15000</c:v>
                </c:pt>
                <c:pt idx="2">
                  <c:v>180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0C-418A-BC6B-07BC35862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Autoscale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Sheet1!$A$2:$A$5</c:f>
              <c:numCache>
                <c:formatCode>h:mm</c:formatCode>
                <c:ptCount val="4"/>
                <c:pt idx="0">
                  <c:v>0.55555555555555558</c:v>
                </c:pt>
                <c:pt idx="1">
                  <c:v>0.55902777777777779</c:v>
                </c:pt>
                <c:pt idx="2">
                  <c:v>0.5625</c:v>
                </c:pt>
                <c:pt idx="3">
                  <c:v>0.56597222222222221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8000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0C-418A-BC6B-07BC3586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48064"/>
        <c:axId val="36249312"/>
      </c:lineChart>
      <c:catAx>
        <c:axId val="36248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9312"/>
        <c:crosses val="autoZero"/>
        <c:auto val="1"/>
        <c:lblAlgn val="ctr"/>
        <c:lblOffset val="100"/>
        <c:noMultiLvlLbl val="0"/>
      </c:catAx>
      <c:valAx>
        <c:axId val="3624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9E4E9-2C4B-4F2D-8F9C-D7F1ACE1A57C}" type="doc">
      <dgm:prSet loTypeId="urn:microsoft.com/office/officeart/2005/8/layout/gear1" loCatId="cycle" qsTypeId="urn:microsoft.com/office/officeart/2005/8/quickstyle/simple5" qsCatId="simple" csTypeId="urn:microsoft.com/office/officeart/2005/8/colors/colorful5" csCatId="colorful" phldr="1"/>
      <dgm:spPr/>
    </dgm:pt>
    <dgm:pt modelId="{84939692-473B-43F0-AB36-FBFF6C228540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Independently Deployable</a:t>
          </a:r>
        </a:p>
      </dgm:t>
    </dgm:pt>
    <dgm:pt modelId="{460507FA-B5DA-4B1D-AD4C-C6801B06FDE8}" type="parTrans" cxnId="{E1A2155F-4271-4BDB-9DE8-68DA8A057F11}">
      <dgm:prSet/>
      <dgm:spPr/>
      <dgm:t>
        <a:bodyPr/>
        <a:lstStyle/>
        <a:p>
          <a:endParaRPr lang="en-US"/>
        </a:p>
      </dgm:t>
    </dgm:pt>
    <dgm:pt modelId="{D250EB21-4589-48AF-9493-18E29A0C867D}" type="sibTrans" cxnId="{E1A2155F-4271-4BDB-9DE8-68DA8A057F11}">
      <dgm:prSet/>
      <dgm:spPr/>
      <dgm:t>
        <a:bodyPr/>
        <a:lstStyle/>
        <a:p>
          <a:endParaRPr lang="en-US"/>
        </a:p>
      </dgm:t>
    </dgm:pt>
    <dgm:pt modelId="{92D175C4-56D3-4688-BC3A-52E9DE7643DF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Polyglot</a:t>
          </a:r>
        </a:p>
      </dgm:t>
    </dgm:pt>
    <dgm:pt modelId="{2B419580-3B93-499F-ADDD-EAE8E0F6C751}" type="parTrans" cxnId="{1C896D3E-720F-4F76-AE65-7E2E535B7BA3}">
      <dgm:prSet/>
      <dgm:spPr/>
      <dgm:t>
        <a:bodyPr/>
        <a:lstStyle/>
        <a:p>
          <a:endParaRPr lang="en-US"/>
        </a:p>
      </dgm:t>
    </dgm:pt>
    <dgm:pt modelId="{5C5744A3-DCAF-4549-AB3A-9D5493EF823B}" type="sibTrans" cxnId="{1C896D3E-720F-4F76-AE65-7E2E535B7BA3}">
      <dgm:prSet/>
      <dgm:spPr/>
      <dgm:t>
        <a:bodyPr/>
        <a:lstStyle/>
        <a:p>
          <a:endParaRPr lang="en-US"/>
        </a:p>
      </dgm:t>
    </dgm:pt>
    <dgm:pt modelId="{27BCBB98-B287-4288-9B68-C5F9454EC293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Autonomous</a:t>
          </a:r>
        </a:p>
      </dgm:t>
    </dgm:pt>
    <dgm:pt modelId="{5E5F6370-7176-4F69-A897-D2AC054C0424}" type="parTrans" cxnId="{613F9F77-2B44-4C0B-85AF-D4ECE60D5D5C}">
      <dgm:prSet/>
      <dgm:spPr/>
      <dgm:t>
        <a:bodyPr/>
        <a:lstStyle/>
        <a:p>
          <a:endParaRPr lang="en-US"/>
        </a:p>
      </dgm:t>
    </dgm:pt>
    <dgm:pt modelId="{82BF68A1-EDB4-440C-B327-9B625EA113CD}" type="sibTrans" cxnId="{613F9F77-2B44-4C0B-85AF-D4ECE60D5D5C}">
      <dgm:prSet/>
      <dgm:spPr/>
      <dgm:t>
        <a:bodyPr/>
        <a:lstStyle/>
        <a:p>
          <a:endParaRPr lang="en-US"/>
        </a:p>
      </dgm:t>
    </dgm:pt>
    <dgm:pt modelId="{D99E53FB-911B-4867-9710-07BBB5630FFD}" type="pres">
      <dgm:prSet presAssocID="{1EB9E4E9-2C4B-4F2D-8F9C-D7F1ACE1A57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14780BB-058E-4CFC-926A-D6BB8DADA729}" type="pres">
      <dgm:prSet presAssocID="{84939692-473B-43F0-AB36-FBFF6C228540}" presName="gear1" presStyleLbl="node1" presStyleIdx="0" presStyleCnt="3">
        <dgm:presLayoutVars>
          <dgm:chMax val="1"/>
          <dgm:bulletEnabled val="1"/>
        </dgm:presLayoutVars>
      </dgm:prSet>
      <dgm:spPr/>
    </dgm:pt>
    <dgm:pt modelId="{059ABC89-FCF8-427E-90C0-AEF7AC4918B1}" type="pres">
      <dgm:prSet presAssocID="{84939692-473B-43F0-AB36-FBFF6C228540}" presName="gear1srcNode" presStyleLbl="node1" presStyleIdx="0" presStyleCnt="3"/>
      <dgm:spPr/>
    </dgm:pt>
    <dgm:pt modelId="{C0C02F1E-6061-493B-AFE5-84079A502028}" type="pres">
      <dgm:prSet presAssocID="{84939692-473B-43F0-AB36-FBFF6C228540}" presName="gear1dstNode" presStyleLbl="node1" presStyleIdx="0" presStyleCnt="3"/>
      <dgm:spPr/>
    </dgm:pt>
    <dgm:pt modelId="{E6450C53-E7AE-428D-AFC0-CA0B3A991C18}" type="pres">
      <dgm:prSet presAssocID="{92D175C4-56D3-4688-BC3A-52E9DE7643DF}" presName="gear2" presStyleLbl="node1" presStyleIdx="1" presStyleCnt="3">
        <dgm:presLayoutVars>
          <dgm:chMax val="1"/>
          <dgm:bulletEnabled val="1"/>
        </dgm:presLayoutVars>
      </dgm:prSet>
      <dgm:spPr/>
    </dgm:pt>
    <dgm:pt modelId="{EDB547D0-E751-4E2D-8B67-40C9F396DC43}" type="pres">
      <dgm:prSet presAssocID="{92D175C4-56D3-4688-BC3A-52E9DE7643DF}" presName="gear2srcNode" presStyleLbl="node1" presStyleIdx="1" presStyleCnt="3"/>
      <dgm:spPr/>
    </dgm:pt>
    <dgm:pt modelId="{2EE1464E-7C13-4586-8481-C60BFAA36AEB}" type="pres">
      <dgm:prSet presAssocID="{92D175C4-56D3-4688-BC3A-52E9DE7643DF}" presName="gear2dstNode" presStyleLbl="node1" presStyleIdx="1" presStyleCnt="3"/>
      <dgm:spPr/>
    </dgm:pt>
    <dgm:pt modelId="{62E4D866-B5CA-48BF-9F18-2B218ABDD8CF}" type="pres">
      <dgm:prSet presAssocID="{27BCBB98-B287-4288-9B68-C5F9454EC293}" presName="gear3" presStyleLbl="node1" presStyleIdx="2" presStyleCnt="3"/>
      <dgm:spPr/>
    </dgm:pt>
    <dgm:pt modelId="{DAC61FEC-840D-45CA-958C-E5663C6DB6BA}" type="pres">
      <dgm:prSet presAssocID="{27BCBB98-B287-4288-9B68-C5F9454EC29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4431325-1A4B-4392-AA16-DD8AC480DDDA}" type="pres">
      <dgm:prSet presAssocID="{27BCBB98-B287-4288-9B68-C5F9454EC293}" presName="gear3srcNode" presStyleLbl="node1" presStyleIdx="2" presStyleCnt="3"/>
      <dgm:spPr/>
    </dgm:pt>
    <dgm:pt modelId="{365F184C-DCA1-4AEF-8E6A-F97A3F21340F}" type="pres">
      <dgm:prSet presAssocID="{27BCBB98-B287-4288-9B68-C5F9454EC293}" presName="gear3dstNode" presStyleLbl="node1" presStyleIdx="2" presStyleCnt="3"/>
      <dgm:spPr/>
    </dgm:pt>
    <dgm:pt modelId="{C783046B-D6B6-40E6-85D1-01F59138B7FE}" type="pres">
      <dgm:prSet presAssocID="{D250EB21-4589-48AF-9493-18E29A0C867D}" presName="connector1" presStyleLbl="sibTrans2D1" presStyleIdx="0" presStyleCnt="3"/>
      <dgm:spPr/>
    </dgm:pt>
    <dgm:pt modelId="{F5EAA485-C8B4-4009-A1FF-8C3544CBC026}" type="pres">
      <dgm:prSet presAssocID="{5C5744A3-DCAF-4549-AB3A-9D5493EF823B}" presName="connector2" presStyleLbl="sibTrans2D1" presStyleIdx="1" presStyleCnt="3"/>
      <dgm:spPr/>
    </dgm:pt>
    <dgm:pt modelId="{BB8476AC-B250-4DD8-AB94-2DE1D95BE22E}" type="pres">
      <dgm:prSet presAssocID="{82BF68A1-EDB4-440C-B327-9B625EA113CD}" presName="connector3" presStyleLbl="sibTrans2D1" presStyleIdx="2" presStyleCnt="3"/>
      <dgm:spPr/>
    </dgm:pt>
  </dgm:ptLst>
  <dgm:cxnLst>
    <dgm:cxn modelId="{8884620E-9378-4B87-B8D2-D586C4B543C1}" type="presOf" srcId="{27BCBB98-B287-4288-9B68-C5F9454EC293}" destId="{365F184C-DCA1-4AEF-8E6A-F97A3F21340F}" srcOrd="3" destOrd="0" presId="urn:microsoft.com/office/officeart/2005/8/layout/gear1"/>
    <dgm:cxn modelId="{96BC5B15-BA24-4A58-A9BD-35F5A8C750F3}" type="presOf" srcId="{1EB9E4E9-2C4B-4F2D-8F9C-D7F1ACE1A57C}" destId="{D99E53FB-911B-4867-9710-07BBB5630FFD}" srcOrd="0" destOrd="0" presId="urn:microsoft.com/office/officeart/2005/8/layout/gear1"/>
    <dgm:cxn modelId="{A9990D1A-A152-40D5-9AB4-117E67C6B31A}" type="presOf" srcId="{84939692-473B-43F0-AB36-FBFF6C228540}" destId="{059ABC89-FCF8-427E-90C0-AEF7AC4918B1}" srcOrd="1" destOrd="0" presId="urn:microsoft.com/office/officeart/2005/8/layout/gear1"/>
    <dgm:cxn modelId="{6C593136-C0D8-447C-99D8-BDA958661B8C}" type="presOf" srcId="{27BCBB98-B287-4288-9B68-C5F9454EC293}" destId="{62E4D866-B5CA-48BF-9F18-2B218ABDD8CF}" srcOrd="0" destOrd="0" presId="urn:microsoft.com/office/officeart/2005/8/layout/gear1"/>
    <dgm:cxn modelId="{1C896D3E-720F-4F76-AE65-7E2E535B7BA3}" srcId="{1EB9E4E9-2C4B-4F2D-8F9C-D7F1ACE1A57C}" destId="{92D175C4-56D3-4688-BC3A-52E9DE7643DF}" srcOrd="1" destOrd="0" parTransId="{2B419580-3B93-499F-ADDD-EAE8E0F6C751}" sibTransId="{5C5744A3-DCAF-4549-AB3A-9D5493EF823B}"/>
    <dgm:cxn modelId="{E1A2155F-4271-4BDB-9DE8-68DA8A057F11}" srcId="{1EB9E4E9-2C4B-4F2D-8F9C-D7F1ACE1A57C}" destId="{84939692-473B-43F0-AB36-FBFF6C228540}" srcOrd="0" destOrd="0" parTransId="{460507FA-B5DA-4B1D-AD4C-C6801B06FDE8}" sibTransId="{D250EB21-4589-48AF-9493-18E29A0C867D}"/>
    <dgm:cxn modelId="{62F15F5F-E880-4953-80A8-68DA2E75003F}" type="presOf" srcId="{92D175C4-56D3-4688-BC3A-52E9DE7643DF}" destId="{E6450C53-E7AE-428D-AFC0-CA0B3A991C18}" srcOrd="0" destOrd="0" presId="urn:microsoft.com/office/officeart/2005/8/layout/gear1"/>
    <dgm:cxn modelId="{D75F334F-D842-4CFB-A3F0-099074D4BFFA}" type="presOf" srcId="{D250EB21-4589-48AF-9493-18E29A0C867D}" destId="{C783046B-D6B6-40E6-85D1-01F59138B7FE}" srcOrd="0" destOrd="0" presId="urn:microsoft.com/office/officeart/2005/8/layout/gear1"/>
    <dgm:cxn modelId="{D57C9F50-722C-4E6C-9635-D74AF50B5B30}" type="presOf" srcId="{27BCBB98-B287-4288-9B68-C5F9454EC293}" destId="{DAC61FEC-840D-45CA-958C-E5663C6DB6BA}" srcOrd="1" destOrd="0" presId="urn:microsoft.com/office/officeart/2005/8/layout/gear1"/>
    <dgm:cxn modelId="{613F9F77-2B44-4C0B-85AF-D4ECE60D5D5C}" srcId="{1EB9E4E9-2C4B-4F2D-8F9C-D7F1ACE1A57C}" destId="{27BCBB98-B287-4288-9B68-C5F9454EC293}" srcOrd="2" destOrd="0" parTransId="{5E5F6370-7176-4F69-A897-D2AC054C0424}" sibTransId="{82BF68A1-EDB4-440C-B327-9B625EA113CD}"/>
    <dgm:cxn modelId="{8EC5669A-70E8-4291-AAC4-BCE385816E75}" type="presOf" srcId="{92D175C4-56D3-4688-BC3A-52E9DE7643DF}" destId="{2EE1464E-7C13-4586-8481-C60BFAA36AEB}" srcOrd="2" destOrd="0" presId="urn:microsoft.com/office/officeart/2005/8/layout/gear1"/>
    <dgm:cxn modelId="{560469AB-E01A-4927-B153-4BBDE2D855B8}" type="presOf" srcId="{5C5744A3-DCAF-4549-AB3A-9D5493EF823B}" destId="{F5EAA485-C8B4-4009-A1FF-8C3544CBC026}" srcOrd="0" destOrd="0" presId="urn:microsoft.com/office/officeart/2005/8/layout/gear1"/>
    <dgm:cxn modelId="{5C4A4ECD-9ED4-41C8-AB77-237569358733}" type="presOf" srcId="{82BF68A1-EDB4-440C-B327-9B625EA113CD}" destId="{BB8476AC-B250-4DD8-AB94-2DE1D95BE22E}" srcOrd="0" destOrd="0" presId="urn:microsoft.com/office/officeart/2005/8/layout/gear1"/>
    <dgm:cxn modelId="{D7A26ED2-A83B-463E-A3AB-A74B5C8383B2}" type="presOf" srcId="{92D175C4-56D3-4688-BC3A-52E9DE7643DF}" destId="{EDB547D0-E751-4E2D-8B67-40C9F396DC43}" srcOrd="1" destOrd="0" presId="urn:microsoft.com/office/officeart/2005/8/layout/gear1"/>
    <dgm:cxn modelId="{2AF93DDB-5FFD-4421-8363-45B605FFF30C}" type="presOf" srcId="{84939692-473B-43F0-AB36-FBFF6C228540}" destId="{C0C02F1E-6061-493B-AFE5-84079A502028}" srcOrd="2" destOrd="0" presId="urn:microsoft.com/office/officeart/2005/8/layout/gear1"/>
    <dgm:cxn modelId="{F739FDF9-7CAC-4910-A447-9FC454211E22}" type="presOf" srcId="{84939692-473B-43F0-AB36-FBFF6C228540}" destId="{114780BB-058E-4CFC-926A-D6BB8DADA729}" srcOrd="0" destOrd="0" presId="urn:microsoft.com/office/officeart/2005/8/layout/gear1"/>
    <dgm:cxn modelId="{E7A63EFB-F792-479D-9429-A62861D492FC}" type="presOf" srcId="{27BCBB98-B287-4288-9B68-C5F9454EC293}" destId="{74431325-1A4B-4392-AA16-DD8AC480DDDA}" srcOrd="2" destOrd="0" presId="urn:microsoft.com/office/officeart/2005/8/layout/gear1"/>
    <dgm:cxn modelId="{CE5FB478-535C-4ACE-865C-947B72FF1DE1}" type="presParOf" srcId="{D99E53FB-911B-4867-9710-07BBB5630FFD}" destId="{114780BB-058E-4CFC-926A-D6BB8DADA729}" srcOrd="0" destOrd="0" presId="urn:microsoft.com/office/officeart/2005/8/layout/gear1"/>
    <dgm:cxn modelId="{DB2E598F-7B1F-4E41-A2FA-781E51AD5443}" type="presParOf" srcId="{D99E53FB-911B-4867-9710-07BBB5630FFD}" destId="{059ABC89-FCF8-427E-90C0-AEF7AC4918B1}" srcOrd="1" destOrd="0" presId="urn:microsoft.com/office/officeart/2005/8/layout/gear1"/>
    <dgm:cxn modelId="{B76D121D-6318-4D37-B91B-F386BD88A728}" type="presParOf" srcId="{D99E53FB-911B-4867-9710-07BBB5630FFD}" destId="{C0C02F1E-6061-493B-AFE5-84079A502028}" srcOrd="2" destOrd="0" presId="urn:microsoft.com/office/officeart/2005/8/layout/gear1"/>
    <dgm:cxn modelId="{5280CFF8-4847-4E2B-A50B-12DEC44188D5}" type="presParOf" srcId="{D99E53FB-911B-4867-9710-07BBB5630FFD}" destId="{E6450C53-E7AE-428D-AFC0-CA0B3A991C18}" srcOrd="3" destOrd="0" presId="urn:microsoft.com/office/officeart/2005/8/layout/gear1"/>
    <dgm:cxn modelId="{F0BD23FE-9ACD-44BB-94FF-C32F008C636F}" type="presParOf" srcId="{D99E53FB-911B-4867-9710-07BBB5630FFD}" destId="{EDB547D0-E751-4E2D-8B67-40C9F396DC43}" srcOrd="4" destOrd="0" presId="urn:microsoft.com/office/officeart/2005/8/layout/gear1"/>
    <dgm:cxn modelId="{519919E0-C4F6-4929-B20A-D6E2D7D25E72}" type="presParOf" srcId="{D99E53FB-911B-4867-9710-07BBB5630FFD}" destId="{2EE1464E-7C13-4586-8481-C60BFAA36AEB}" srcOrd="5" destOrd="0" presId="urn:microsoft.com/office/officeart/2005/8/layout/gear1"/>
    <dgm:cxn modelId="{24B0A2BD-452B-45F6-8D9F-1B282D92B993}" type="presParOf" srcId="{D99E53FB-911B-4867-9710-07BBB5630FFD}" destId="{62E4D866-B5CA-48BF-9F18-2B218ABDD8CF}" srcOrd="6" destOrd="0" presId="urn:microsoft.com/office/officeart/2005/8/layout/gear1"/>
    <dgm:cxn modelId="{C7908398-7333-4EC8-890A-C5D0CC4DC60A}" type="presParOf" srcId="{D99E53FB-911B-4867-9710-07BBB5630FFD}" destId="{DAC61FEC-840D-45CA-958C-E5663C6DB6BA}" srcOrd="7" destOrd="0" presId="urn:microsoft.com/office/officeart/2005/8/layout/gear1"/>
    <dgm:cxn modelId="{163C68B4-7E73-4BE2-B59A-4E2DE44A9359}" type="presParOf" srcId="{D99E53FB-911B-4867-9710-07BBB5630FFD}" destId="{74431325-1A4B-4392-AA16-DD8AC480DDDA}" srcOrd="8" destOrd="0" presId="urn:microsoft.com/office/officeart/2005/8/layout/gear1"/>
    <dgm:cxn modelId="{72E477FD-A360-40DF-A5C4-D7CB97F14F04}" type="presParOf" srcId="{D99E53FB-911B-4867-9710-07BBB5630FFD}" destId="{365F184C-DCA1-4AEF-8E6A-F97A3F21340F}" srcOrd="9" destOrd="0" presId="urn:microsoft.com/office/officeart/2005/8/layout/gear1"/>
    <dgm:cxn modelId="{6CF3FF71-8811-4AA6-A308-9B9437037C97}" type="presParOf" srcId="{D99E53FB-911B-4867-9710-07BBB5630FFD}" destId="{C783046B-D6B6-40E6-85D1-01F59138B7FE}" srcOrd="10" destOrd="0" presId="urn:microsoft.com/office/officeart/2005/8/layout/gear1"/>
    <dgm:cxn modelId="{A59E78E6-6D8E-46D6-9C4E-69D09CBC4F65}" type="presParOf" srcId="{D99E53FB-911B-4867-9710-07BBB5630FFD}" destId="{F5EAA485-C8B4-4009-A1FF-8C3544CBC026}" srcOrd="11" destOrd="0" presId="urn:microsoft.com/office/officeart/2005/8/layout/gear1"/>
    <dgm:cxn modelId="{0E05259F-8473-41E9-AAC9-27C1B3458C39}" type="presParOf" srcId="{D99E53FB-911B-4867-9710-07BBB5630FFD}" destId="{BB8476AC-B250-4DD8-AB94-2DE1D95BE22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80BB-058E-4CFC-926A-D6BB8DADA729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Independently Deployable</a:t>
          </a:r>
        </a:p>
      </dsp:txBody>
      <dsp:txXfrm>
        <a:off x="4392232" y="3136513"/>
        <a:ext cx="1781934" cy="1531918"/>
      </dsp:txXfrm>
    </dsp:sp>
    <dsp:sp modelId="{E6450C53-E7AE-428D-AFC0-CA0B3A991C1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Polyglot</a:t>
          </a:r>
        </a:p>
      </dsp:txBody>
      <dsp:txXfrm>
        <a:off x="2604759" y="2282937"/>
        <a:ext cx="1076134" cy="1069538"/>
      </dsp:txXfrm>
    </dsp:sp>
    <dsp:sp modelId="{62E4D866-B5CA-48BF-9F18-2B218ABDD8C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gency FB" panose="020B0503020202020204" pitchFamily="34" charset="0"/>
            </a:rPr>
            <a:t>Autonomous</a:t>
          </a:r>
        </a:p>
      </dsp:txBody>
      <dsp:txXfrm rot="-20700000">
        <a:off x="3738879" y="704426"/>
        <a:ext cx="1192106" cy="1192106"/>
      </dsp:txXfrm>
    </dsp:sp>
    <dsp:sp modelId="{C783046B-D6B6-40E6-85D1-01F59138B7FE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AA485-C8B4-4009-A1FF-8C3544CBC02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8476AC-B250-4DD8-AB94-2DE1D95BE22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F16C-5364-4375-B8F5-4FCBABEAF3E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86464-E760-416C-AE38-1A8971F6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2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rapid-read-protection-in-cassandra-2-0-2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5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Idempotence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Timeouts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read-heavy workflow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Tight latency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Cold cache &amp; distributed cache is not an option (thundering herd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Multi-writes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 to ASYNC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BACKPRESSURE</a:t>
            </a:r>
          </a:p>
          <a:p>
            <a:r>
              <a:rPr lang="en-US" dirty="0"/>
              <a:t>-   Alternative =&gt; DAX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Availability -&gt; 99,99%</a:t>
            </a:r>
          </a:p>
          <a:p>
            <a:r>
              <a:rPr lang="en-US" dirty="0"/>
              <a:t>Consistency under 100ms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5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OOMKilled</a:t>
            </a:r>
            <a:r>
              <a:rPr lang="en-US" dirty="0"/>
              <a:t> – Kubernetes memory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CB reacts if bulkhead is full.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Meter bulkhead and DynamoDB 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8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SRP, no microservice 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1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0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62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08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TODO calculations</a:t>
            </a:r>
          </a:p>
          <a:p>
            <a:r>
              <a:rPr lang="en-US" dirty="0"/>
              <a:t>- TODO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0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2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Density of </a:t>
            </a:r>
            <a:r>
              <a:rPr lang="en-US"/>
              <a:t>the material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Fiber is 1.5x slower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Eventual 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Pressure increasing replication latency leads to increase of replication 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Latency: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/>
          </a:p>
          <a:p>
            <a:r>
              <a:rPr lang="en-US" dirty="0"/>
              <a:t>Availability:</a:t>
            </a:r>
          </a:p>
          <a:p>
            <a:r>
              <a:rPr lang="en-US" dirty="0"/>
              <a:t>https://github.com/gitaroktato/microservices-availability-simulator</a:t>
            </a:r>
          </a:p>
          <a:p>
            <a:r>
              <a:rPr lang="en-US" dirty="0"/>
              <a:t>https://eventhelix.com/fault-handling/system-reliability-availability/</a:t>
            </a:r>
          </a:p>
          <a:p>
            <a:r>
              <a:rPr lang="en-US" dirty="0"/>
              <a:t>https://eventhelix.com/fault-handling/reliability-availability-basics/</a:t>
            </a:r>
          </a:p>
          <a:p>
            <a:endParaRPr lang="en-US" dirty="0"/>
          </a:p>
          <a:p>
            <a:r>
              <a:rPr lang="en-US" dirty="0"/>
              <a:t>https://en.wikipedia.org/wiki/Fallacies_of_distributed_computing</a:t>
            </a:r>
          </a:p>
          <a:p>
            <a:endParaRPr lang="en-US" dirty="0"/>
          </a:p>
          <a:p>
            <a:r>
              <a:rPr lang="en-US" dirty="0"/>
              <a:t>Backpressure with 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https://d1.awsstatic.com/architecture-diagrams/ArchitectureDiagrams/unreal-engines-pixel-streaming-on-aws-ra.pdf?did=wp_card&amp;trk=wp_card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Reliability: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https://www.joelonsoftware.com/2002/11/11/the-law-of-leaky-abstractions/</a:t>
            </a:r>
          </a:p>
          <a:p>
            <a:endParaRPr lang="en-US" dirty="0"/>
          </a:p>
          <a:p>
            <a:r>
              <a:rPr lang="en-US" dirty="0"/>
              <a:t>Queuing Theory</a:t>
            </a:r>
          </a:p>
          <a:p>
            <a:r>
              <a:rPr lang="en-US" dirty="0"/>
              <a:t>https://www.youtube.com/watch?v=oQGreeij-OE</a:t>
            </a:r>
          </a:p>
          <a:p>
            <a:r>
              <a:rPr lang="en-US" dirty="0"/>
              <a:t>https://www.youtube.com/watch?v=raRpbsWQBCo</a:t>
            </a:r>
          </a:p>
          <a:p>
            <a:r>
              <a:rPr lang="en-US" dirty="0"/>
              <a:t>https://en.wikipedia.org/wiki/Little%27s_law</a:t>
            </a:r>
          </a:p>
          <a:p>
            <a:endParaRPr lang="en-US" dirty="0"/>
          </a:p>
          <a:p>
            <a:r>
              <a:rPr lang="en-US" dirty="0"/>
              <a:t>Rapid-Read Protection:</a:t>
            </a:r>
          </a:p>
          <a:p>
            <a:r>
              <a:rPr lang="en-US" dirty="0">
                <a:hlinkClick r:id="rId3"/>
              </a:rPr>
              <a:t>http://www.datastax.com/dev/blog/rapid-read-protection-in-cassandra-2-0-2</a:t>
            </a:r>
            <a:endParaRPr lang="en-US" dirty="0"/>
          </a:p>
          <a:p>
            <a:endParaRPr lang="en-US" dirty="0"/>
          </a:p>
          <a:p>
            <a:r>
              <a:rPr lang="en-US" dirty="0"/>
              <a:t>Katas:</a:t>
            </a:r>
            <a:br>
              <a:rPr lang="en-US" dirty="0"/>
            </a:br>
            <a:r>
              <a:rPr lang="en-US" dirty="0"/>
              <a:t>https://nealford.com/katas/kata?id=GoingGoingGone</a:t>
            </a:r>
          </a:p>
          <a:p>
            <a:endParaRPr lang="en-US" dirty="0"/>
          </a:p>
          <a:p>
            <a:r>
              <a:rPr lang="en-US" dirty="0"/>
              <a:t>Kafka / Kinesis Multi-Region:</a:t>
            </a:r>
            <a:br>
              <a:rPr lang="en-US" dirty="0"/>
            </a:br>
            <a:r>
              <a:rPr lang="en-US" dirty="0"/>
              <a:t>https://aws.amazon.com/blogs/big-data/increase-apache-kafkas-resiliency-with-a-multi-region-deployment-and-mirrormaker-2/</a:t>
            </a:r>
          </a:p>
          <a:p>
            <a:r>
              <a:rPr lang="en-US" dirty="0"/>
              <a:t>https://aws.amazon.com/blogs/big-data/build-highly-available-streams-with-amazon-kinesis-data-streams/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7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4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https://tech-lagoon.com/imagechef/en/white-to-transparent.html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3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9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 Microsystems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CAP theorem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5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owner != Service Owner</a:t>
            </a:r>
          </a:p>
          <a:p>
            <a:r>
              <a:rPr lang="en-US" dirty="0"/>
              <a:t>“Be liberal in what you accept, and conservative in what you send” - https://www.rfc-editor.org/rfc/rfc1122</a:t>
            </a:r>
          </a:p>
          <a:p>
            <a:endParaRPr lang="en-US" dirty="0"/>
          </a:p>
          <a:p>
            <a:r>
              <a:rPr lang="en-US" dirty="0"/>
              <a:t>Schema Providers:</a:t>
            </a:r>
          </a:p>
          <a:p>
            <a:r>
              <a:rPr lang="en-US" dirty="0"/>
              <a:t>JSON Schema: https://json-schema.org/</a:t>
            </a:r>
          </a:p>
          <a:p>
            <a:r>
              <a:rPr lang="en-US" dirty="0"/>
              <a:t>Protocol Buffers: https://developers.google.com/protocol-buffers/</a:t>
            </a:r>
          </a:p>
          <a:p>
            <a:r>
              <a:rPr lang="en-US" dirty="0"/>
              <a:t>Avro: https://developers.google.com/protocol-buffers/</a:t>
            </a:r>
          </a:p>
          <a:p>
            <a:r>
              <a:rPr lang="en-US" dirty="0" err="1"/>
              <a:t>OpenAPI</a:t>
            </a:r>
            <a:r>
              <a:rPr lang="en-US" dirty="0"/>
              <a:t>: https://www.openapis.org/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Registry:</a:t>
            </a:r>
          </a:p>
          <a:p>
            <a:r>
              <a:rPr lang="en-US" dirty="0"/>
              <a:t>https://docs.confluent.io/platform/current/schema-registry</a:t>
            </a:r>
          </a:p>
          <a:p>
            <a:r>
              <a:rPr lang="en-US" dirty="0" err="1"/>
              <a:t>GraphQL</a:t>
            </a:r>
            <a:r>
              <a:rPr lang="en-US" dirty="0"/>
              <a:t> Schema Federation: </a:t>
            </a:r>
          </a:p>
          <a:p>
            <a:r>
              <a:rPr lang="en-US" dirty="0"/>
              <a:t>https://www.apollographql.com/docs/federation/federated-types/overview/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6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Love / Hate relationship (hands up)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2PC 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TCP leaky abstraction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CAP theorem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Timeouts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Retries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Rapid-Read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5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Coarse grained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Slowed startup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Liveness / Readiness health</a:t>
            </a:r>
          </a:p>
          <a:p>
            <a:pPr marL="171450" indent="-171450">
              <a:buFontTx/>
              <a:buChar char="-"/>
            </a:pPr>
            <a:r>
              <a:rPr lang="en-US" dirty="0"/>
              <a:t>Fallacies of Distr.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Shift left (build time)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Mock container (S3)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3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7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TODO</a:t>
            </a:r>
            <a:r>
              <a:rPr lang="en-US" dirty="0"/>
              <a:t> - </a:t>
            </a:r>
            <a:r>
              <a:rPr lang="en-US" dirty="0" err="1"/>
              <a:t>SpeakerScore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58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Latency increase infinitely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Utilization &gt; 1 (arrival/exit)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9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2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86464-E760-416C-AE38-1A8971F6B4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619-6954-BE27-E644-0F0824EB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E805-0B7C-88C7-9DB7-D5A51ED7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EF7E-0F78-4D56-81F9-49F0383E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0C9A-4D50-3245-8E74-14D0590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C9CF-735A-0E83-2375-ABA7B22A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4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055D-3D95-FC1D-1DDB-30796CC7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108E5-CC26-10DE-FBC4-AAF11915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CFB66-C500-968C-CFC7-B4E2BF2D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F9C8-BF4A-04A8-5931-76AE8EA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4A9C-D273-6417-02B4-0AD70D61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D255-96DC-7975-3D86-839A25079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E01B9-8ED6-DA49-BBB3-F06817A6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3B8-6A4A-5115-8FD4-76E0E051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25F-B0DB-8F7A-5BB9-66F99198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AC7E1-6DAD-2C1D-C4FB-6BB8B4E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45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1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DD96FF6C-3E27-16AA-6FA8-DBB8DCA2E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250"/>
            <a:ext cx="12192000" cy="86605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Sub-description text goes here over one or two lines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Date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1" dirty="0">
                <a:solidFill>
                  <a:schemeClr val="accent6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45C5CE-CD67-52ED-8BB9-6E45AB7DE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2" y="5934022"/>
            <a:ext cx="1896436" cy="5463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ACAFB6-3510-F88D-A834-627327BFCA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0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385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>
                <a:effectLst/>
              </a:rPr>
              <a:t>For more information, contact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F6A8D1-0E56-8E14-D65E-1C2D7033C3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63" y="607918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8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081895" y="629657"/>
            <a:ext cx="7667880" cy="1266387"/>
          </a:xfrm>
          <a:prstGeom prst="rect">
            <a:avLst/>
          </a:prstGeom>
        </p:spPr>
        <p:txBody>
          <a:bodyPr anchor="t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4267" b="1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081894" y="2060403"/>
            <a:ext cx="7667868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133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92606"/>
            <a:ext cx="12192000" cy="376539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2542479" y="669077"/>
            <a:ext cx="0" cy="1813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735241" y="898029"/>
            <a:ext cx="1246319" cy="12463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667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7466813" y="1"/>
            <a:ext cx="4725187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1313793" y="1840396"/>
            <a:ext cx="0" cy="3799152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5092604"/>
            <a:ext cx="703515" cy="7035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2794341"/>
            <a:ext cx="703515" cy="703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3943473"/>
            <a:ext cx="703515" cy="7035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962036" y="1645209"/>
            <a:ext cx="703515" cy="7035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1002651" y="1749023"/>
            <a:ext cx="622285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2883538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1032481" y="4042789"/>
            <a:ext cx="562628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1007400" y="5188491"/>
            <a:ext cx="612787" cy="5027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67" b="1" spc="267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16112" y="1810009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116112" y="2959141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16112" y="410827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116112" y="5257403"/>
            <a:ext cx="6384569" cy="373919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0" spc="133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F87-FA02-8107-0EB3-471110F2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E1BF-CFB8-34E0-4623-5013DEDB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27E2B-A7CA-7E1D-024B-C85C8D93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79DB-0C6F-D893-7781-A799E764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4677-F940-2722-181E-00058AC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2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5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996253" y="1792399"/>
            <a:ext cx="6530167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8291" y="1598142"/>
            <a:ext cx="0" cy="409150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4694720"/>
            <a:ext cx="3153827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667" b="1" spc="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64520" y="5263732"/>
            <a:ext cx="3148675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40596" y="1841751"/>
            <a:ext cx="2438400" cy="24384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95334" y="2410730"/>
            <a:ext cx="6532033" cy="3323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133" spc="13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8" y="357708"/>
            <a:ext cx="7236121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7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7198315" y="3628586"/>
            <a:ext cx="4993685" cy="3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1690254"/>
            <a:ext cx="10378477" cy="404153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3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4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3731941"/>
            <a:ext cx="12192000" cy="3126055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7" y="4565827"/>
            <a:ext cx="10420884" cy="15856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4079457"/>
            <a:ext cx="10420884" cy="48636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2230415"/>
            <a:ext cx="4505740" cy="106594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2273" y="1701641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5860311" y="1701640"/>
            <a:ext cx="0" cy="15629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BB38-C81E-E8F7-0C77-80F39451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5A290-C9A3-99E4-1FCA-B42086C90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60FBA-2399-E01D-DCF2-64445873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1C3E-FE01-B674-A596-82823807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B3DC-DD66-EC80-48B9-1073A5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1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6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72273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370151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5864527" y="1709209"/>
            <a:ext cx="0" cy="4241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370151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73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9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1126212"/>
            <a:ext cx="12192000" cy="23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694040" y="1575343"/>
            <a:ext cx="8291243" cy="1429792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59367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43431" y="3785295"/>
            <a:ext cx="4494111" cy="1946495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786580" y="1582316"/>
            <a:ext cx="1415845" cy="14158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80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584222" y="3406401"/>
            <a:ext cx="865048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440154" y="2938647"/>
            <a:ext cx="935511" cy="935511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4241907" y="2938647"/>
            <a:ext cx="935511" cy="935511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7046781" y="2938647"/>
            <a:ext cx="935511" cy="935511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9801347" y="2938647"/>
            <a:ext cx="935511" cy="93551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521334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330370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39407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885455" y="3157091"/>
            <a:ext cx="773151" cy="498621"/>
          </a:xfrm>
          <a:prstGeom prst="rect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6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4798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675325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565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41629" y="4084490"/>
            <a:ext cx="2158988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0464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3057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3258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091313" y="2110834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58471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79579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629003" y="4200270"/>
            <a:ext cx="2374888" cy="647181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6520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85384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87051" y="1590236"/>
            <a:ext cx="2258792" cy="2258792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058471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777459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19835" y="4919753"/>
            <a:ext cx="2374887" cy="97418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4097612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7865215" y="1512542"/>
            <a:ext cx="0" cy="43813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0151"/>
            <a:ext cx="6094207" cy="40068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137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94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1"/>
            <a:ext cx="6094207" cy="379136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45D8-F961-995C-1899-C8CCE7E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B0A0-2548-781A-37E9-88A9155CE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C1DC-DF6E-ADD7-5721-C56E3CC1C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C1EB-968D-65D1-5A4C-857D2C8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AC414-BFC6-CC16-8BB8-9F0EFD76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01A1-4E49-A9B8-5FD0-9F2AF218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7440281" y="1"/>
            <a:ext cx="4762052" cy="6878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181239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367" y="2222922"/>
            <a:ext cx="6094207" cy="402175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1694148"/>
            <a:ext cx="6094207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6546" y="1799059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65882" y="909896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286546" y="3579398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265882" y="2690235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286546" y="5423354"/>
            <a:ext cx="3561023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65882" y="4534191"/>
            <a:ext cx="3561023" cy="76256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58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4211783" y="-1"/>
            <a:ext cx="3315531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2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8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560575"/>
            <a:ext cx="12192000" cy="4874943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5400274" y="856807"/>
            <a:ext cx="1391455" cy="1391455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5230159" y="1074961"/>
            <a:ext cx="1731684" cy="1046087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8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8000" b="1" spc="356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19072" y="2779006"/>
            <a:ext cx="8753856" cy="237163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5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667" b="0" spc="67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7218706" y="0"/>
            <a:ext cx="4973295" cy="156057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582" y="0"/>
            <a:ext cx="4973295" cy="15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2347128"/>
            <a:ext cx="5236632" cy="3393016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133" b="0" spc="133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7220" y="1718059"/>
            <a:ext cx="5236632" cy="43747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512695" y="1718059"/>
            <a:ext cx="3802083" cy="437477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512052" y="2347128"/>
            <a:ext cx="3803649" cy="339301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4736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914092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458988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458344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970864" y="1738987"/>
            <a:ext cx="3028857" cy="348508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970220" y="2290236"/>
            <a:ext cx="3030107" cy="2702984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5208725"/>
            <a:ext cx="10140353" cy="92246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0" i="1" spc="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6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95662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1759"/>
            <a:ext cx="5312833" cy="524795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9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8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9367" y="3090726"/>
            <a:ext cx="4505740" cy="285124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9367" y="1709209"/>
            <a:ext cx="4505740" cy="37391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867" b="1" spc="133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9367" y="2235289"/>
            <a:ext cx="4505740" cy="802488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133" b="1" spc="67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B34B-AAB7-7CF8-5A54-8D9C3532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C526-BC31-0690-758B-8DDCC87A7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838AA-9896-6288-F30E-2B4185392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3ADB8-384E-B8C2-433F-58B05B0B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22595-905B-5AEF-3D56-B7E61247E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89DA0-4338-38DC-2910-5090C6E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C72BD-DB77-C384-E4F9-14048DB0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7F6E-6A2D-CD10-D675-75E622C1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7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07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59368" y="1690254"/>
            <a:ext cx="5512905" cy="4299727"/>
          </a:xfrm>
          <a:prstGeom prst="rect">
            <a:avLst/>
          </a:prstGeom>
        </p:spPr>
        <p:txBody>
          <a:bodyPr/>
          <a:lstStyle>
            <a:lvl1pPr marL="457189" marR="0" indent="-457189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667" spc="67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05" y="0"/>
            <a:ext cx="5312833" cy="6857997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6007137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3862936" y="-1"/>
            <a:ext cx="3003569" cy="1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2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112621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59367" y="357708"/>
            <a:ext cx="7738644" cy="437477"/>
          </a:xfrm>
          <a:prstGeom prst="rect">
            <a:avLst/>
          </a:prstGeo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352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0" spc="267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8980311" y="359464"/>
            <a:ext cx="2357396" cy="460165"/>
          </a:xfrm>
          <a:prstGeom prst="rect">
            <a:avLst/>
          </a:prstGeom>
          <a:noFill/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133" b="1" i="0" spc="20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8654800" y="1"/>
            <a:ext cx="3537201" cy="11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198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50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1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1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2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803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CC837E-2585-4640-AC09-2CD14CDD27E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40997" y="2858494"/>
            <a:ext cx="7510007" cy="11410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da-DK" dirty="0"/>
              <a:t>FEEDBACK CODE</a:t>
            </a:r>
          </a:p>
        </p:txBody>
      </p:sp>
    </p:spTree>
    <p:extLst>
      <p:ext uri="{BB962C8B-B14F-4D97-AF65-F5344CB8AC3E}">
        <p14:creationId xmlns:p14="http://schemas.microsoft.com/office/powerpoint/2010/main" val="133611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4E4-C485-E0AC-D5DC-79A4C9C5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6275-783D-FCB6-81D4-FEE9741E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7166-928D-7A3B-10AE-3C94361C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B80E-6D78-CEC9-FCFF-E03549B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8FD5AF-1BD5-B18E-6F87-0D003EC3C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75130"/>
            <a:ext cx="1896436" cy="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F1FDF-0A4D-4DB7-15F7-DFFF404F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9553C-AB61-DBF3-F4BA-0C16C2B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8F5C-6F87-0CDF-C112-CC71BCD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8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2093-A3F0-7213-12B7-0DB0F40F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9BA5D-DD53-22A5-BB77-7BF91AE6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41B45-EA6B-363A-6660-F359C0A8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2C95-C8FA-D806-C15F-1C082F74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B7B23-313A-CA1F-C9A0-07D2822D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047A-EAEE-35F2-37CD-D89CA04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B39-153F-6B5A-4E91-C55603CF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107DE-1B1C-BC7C-3442-8F88C7005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0A03B-CAD7-BD05-B860-B2BF6601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F170B-C2FA-C5D8-2186-B22C5FD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0C8C6-39E3-C70E-228E-80B1AD1D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4796-1749-F917-9CDA-911C389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5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F9C7E-713E-8546-FFDC-F8E00971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F4F1-6E67-DD6F-322E-08C32589B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0B17-D4A1-673C-695E-3C91BA1D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CB34D-DF6C-4979-B9BF-7911EABA257E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4BD4C-26EB-FB38-A4CA-1F740D59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D5FF-38EE-9F53-98AC-1814209EB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B5EDE-7F68-4BC8-9EC8-1C762C1F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5" r:id="rId13"/>
    <p:sldLayoutId id="214748370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8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323088" y="6400800"/>
            <a:ext cx="115458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person, personer, gruppe, scene&#10;&#10;Automatisk genereret beskrivelse">
            <a:extLst>
              <a:ext uri="{FF2B5EF4-FFF2-40B4-BE49-F238E27FC236}">
                <a16:creationId xmlns:a16="http://schemas.microsoft.com/office/drawing/2014/main" id="{62661823-FBBA-9349-E647-5DBFE1B3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0" t="2837" r="16665" b="42874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B2C85C92-8E96-B0EA-4F57-8BFE9F602B0E}"/>
              </a:ext>
            </a:extLst>
          </p:cNvPr>
          <p:cNvSpPr/>
          <p:nvPr userDrawn="1"/>
        </p:nvSpPr>
        <p:spPr>
          <a:xfrm>
            <a:off x="0" y="0"/>
            <a:ext cx="12192000" cy="6321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0886A5-3D0C-4FE1-97E9-FA61C0A28DA5}"/>
              </a:ext>
            </a:extLst>
          </p:cNvPr>
          <p:cNvSpPr txBox="1">
            <a:spLocks/>
          </p:cNvSpPr>
          <p:nvPr userDrawn="1"/>
        </p:nvSpPr>
        <p:spPr>
          <a:xfrm>
            <a:off x="3965967" y="2015343"/>
            <a:ext cx="4260067" cy="6321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rgbClr val="1E1E1E"/>
                </a:solidFill>
                <a:latin typeface="Source Sans Pro" panose="020B0503030403020204" pitchFamily="34" charset="0"/>
              </a:rPr>
              <a:t>Go to </a:t>
            </a:r>
            <a:r>
              <a:rPr lang="en-US" sz="1800" b="1" u="sng" dirty="0">
                <a:solidFill>
                  <a:srgbClr val="1E1E1E"/>
                </a:solidFill>
                <a:latin typeface="Source Sans Pro" panose="020B0503030403020204" pitchFamily="34" charset="0"/>
              </a:rPr>
              <a:t>speakerscore.it </a:t>
            </a:r>
            <a:r>
              <a:rPr lang="en-US" sz="1800" b="0" u="none" dirty="0">
                <a:solidFill>
                  <a:srgbClr val="1E1E1E"/>
                </a:solidFill>
                <a:latin typeface="Source Sans Pro" panose="020B0503030403020204" pitchFamily="34" charset="0"/>
              </a:rPr>
              <a:t>and type your code</a:t>
            </a:r>
            <a:endParaRPr lang="da-DK" b="0" u="none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26649D3-A48C-5D40-7846-746BD79940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50" y="252155"/>
            <a:ext cx="1490100" cy="1278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A7D7091-1CD0-D11A-3854-9FE00AE5720F}"/>
              </a:ext>
            </a:extLst>
          </p:cNvPr>
          <p:cNvSpPr/>
          <p:nvPr userDrawn="1"/>
        </p:nvSpPr>
        <p:spPr>
          <a:xfrm>
            <a:off x="1976718" y="2857900"/>
            <a:ext cx="8238564" cy="11422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1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death-star-ii-17ccca0dbb6b4e338fa999202f9e6685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8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4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svg"/><Relationship Id="rId9" Type="http://schemas.openxmlformats.org/officeDocument/2006/relationships/image" Target="../media/image4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CEE1F7-931B-F3A7-36AF-4244D08C65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E6C65-1E98-48CD-E361-EA28B974B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157A25-01CB-15D5-A386-C19D18BA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42795"/>
            <a:ext cx="5764213" cy="2492990"/>
          </a:xfrm>
        </p:spPr>
        <p:txBody>
          <a:bodyPr/>
          <a:lstStyle/>
          <a:p>
            <a:r>
              <a:rPr lang="en-US" dirty="0">
                <a:solidFill>
                  <a:srgbClr val="4DC6E1"/>
                </a:solidFill>
              </a:rPr>
              <a:t>Aspects of Microservice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50048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7FD1-63B2-0845-872F-820A12B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6BFE559-90E9-C462-4C7A-F138B71C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066874"/>
              </p:ext>
            </p:extLst>
          </p:nvPr>
        </p:nvGraphicFramePr>
        <p:xfrm>
          <a:off x="1828799" y="1444977"/>
          <a:ext cx="9031111" cy="504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663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processing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-83996" y="4595870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8956039" y="45958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99AD535-B47E-355C-E20F-0D7470184ACB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7979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5C6454-2814-3A8B-39DE-5B687AF03361}"/>
              </a:ext>
            </a:extLst>
          </p:cNvPr>
          <p:cNvSpPr txBox="1">
            <a:spLocks/>
          </p:cNvSpPr>
          <p:nvPr/>
        </p:nvSpPr>
        <p:spPr>
          <a:xfrm>
            <a:off x="1301073" y="276621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arrival rate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7918776" y="2789236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exit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ECF3E-FCD0-8ECA-8E68-755BB142BCF3}"/>
              </a:ext>
            </a:extLst>
          </p:cNvPr>
          <p:cNvSpPr txBox="1">
            <a:spLocks/>
          </p:cNvSpPr>
          <p:nvPr/>
        </p:nvSpPr>
        <p:spPr>
          <a:xfrm>
            <a:off x="4609924" y="2574608"/>
            <a:ext cx="2972151" cy="2390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100" b="1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8D0D1-E6B8-FBF7-D3C3-80055B8581D1}"/>
              </a:ext>
            </a:extLst>
          </p:cNvPr>
          <p:cNvSpPr/>
          <p:nvPr/>
        </p:nvSpPr>
        <p:spPr>
          <a:xfrm rot="637305">
            <a:off x="4273225" y="2967335"/>
            <a:ext cx="36455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backpressure!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3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42119" y="41662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668780" y="3820378"/>
            <a:ext cx="491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2938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331959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400ms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100ms</a:t>
            </a:r>
          </a:p>
        </p:txBody>
      </p:sp>
    </p:spTree>
    <p:extLst>
      <p:ext uri="{BB962C8B-B14F-4D97-AF65-F5344CB8AC3E}">
        <p14:creationId xmlns:p14="http://schemas.microsoft.com/office/powerpoint/2010/main" val="207305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20/s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800ms</a:t>
            </a:r>
          </a:p>
        </p:txBody>
      </p:sp>
    </p:spTree>
    <p:extLst>
      <p:ext uri="{BB962C8B-B14F-4D97-AF65-F5344CB8AC3E}">
        <p14:creationId xmlns:p14="http://schemas.microsoft.com/office/powerpoint/2010/main" val="24423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2CF6F-AE56-6120-475F-007073C83D80}"/>
              </a:ext>
            </a:extLst>
          </p:cNvPr>
          <p:cNvGrpSpPr/>
          <p:nvPr/>
        </p:nvGrpSpPr>
        <p:grpSpPr>
          <a:xfrm>
            <a:off x="838200" y="3167315"/>
            <a:ext cx="3972560" cy="523369"/>
            <a:chOff x="1402080" y="3174683"/>
            <a:chExt cx="6400799" cy="843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A4E803-200F-0F3E-A7D3-2478D02CB1A0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73DD5D2-5095-DC18-8195-416C7FD001F0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702685ED-13A4-57AC-7E1F-645717CD92E7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46A68C7-C0C6-8483-DCEF-D4241131A552}"/>
                </a:ext>
              </a:extLst>
            </p:cNvPr>
            <p:cNvSpPr/>
            <p:nvPr/>
          </p:nvSpPr>
          <p:spPr>
            <a:xfrm>
              <a:off x="48361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8BD84FE-D956-D1EC-0107-8311B40A3BB0}"/>
                </a:ext>
              </a:extLst>
            </p:cNvPr>
            <p:cNvSpPr/>
            <p:nvPr/>
          </p:nvSpPr>
          <p:spPr>
            <a:xfrm>
              <a:off x="7000240" y="3418094"/>
              <a:ext cx="802639" cy="356455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BC5C117-FB38-7943-912A-018C1DDA086A}"/>
                </a:ext>
              </a:extLst>
            </p:cNvPr>
            <p:cNvSpPr/>
            <p:nvPr/>
          </p:nvSpPr>
          <p:spPr>
            <a:xfrm>
              <a:off x="359291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607B3E7-FA84-55DF-0329-97D6DF5BA06E}"/>
                </a:ext>
              </a:extLst>
            </p:cNvPr>
            <p:cNvSpPr/>
            <p:nvPr/>
          </p:nvSpPr>
          <p:spPr>
            <a:xfrm>
              <a:off x="42177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41C11E3-1C9B-35F9-1178-DC82FE1ACC86}"/>
                </a:ext>
              </a:extLst>
            </p:cNvPr>
            <p:cNvSpPr/>
            <p:nvPr/>
          </p:nvSpPr>
          <p:spPr>
            <a:xfrm>
              <a:off x="2973158" y="3363178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6F55C3B8-BB50-7E64-6F29-8994FBF771D1}"/>
                </a:ext>
              </a:extLst>
            </p:cNvPr>
            <p:cNvSpPr/>
            <p:nvPr/>
          </p:nvSpPr>
          <p:spPr>
            <a:xfrm>
              <a:off x="172991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46B04CF-4307-B1FE-0584-E462DD0CEBA6}"/>
                </a:ext>
              </a:extLst>
            </p:cNvPr>
            <p:cNvSpPr/>
            <p:nvPr/>
          </p:nvSpPr>
          <p:spPr>
            <a:xfrm>
              <a:off x="2354756" y="3367127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C85E8-9470-E611-ACFA-265BEFEC8EE5}"/>
              </a:ext>
            </a:extLst>
          </p:cNvPr>
          <p:cNvGrpSpPr/>
          <p:nvPr/>
        </p:nvGrpSpPr>
        <p:grpSpPr>
          <a:xfrm>
            <a:off x="4572083" y="3009825"/>
            <a:ext cx="1867076" cy="832706"/>
            <a:chOff x="2934005" y="2806576"/>
            <a:chExt cx="2972151" cy="13255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2899446-A571-C7C2-F6C4-1FE93E8C4DA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1210FD6-BFBF-7035-FFA5-08C450B3B16D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100ms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32848-331C-46A6-D494-F2B0E740D4B0}"/>
              </a:ext>
            </a:extLst>
          </p:cNvPr>
          <p:cNvGrpSpPr/>
          <p:nvPr/>
        </p:nvGrpSpPr>
        <p:grpSpPr>
          <a:xfrm>
            <a:off x="6920434" y="3167315"/>
            <a:ext cx="2167076" cy="520547"/>
            <a:chOff x="1402080" y="3179230"/>
            <a:chExt cx="3491707" cy="83873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9921C9-2D4E-7E81-F6DB-F79A419FA60B}"/>
                </a:ext>
              </a:extLst>
            </p:cNvPr>
            <p:cNvSpPr/>
            <p:nvPr/>
          </p:nvSpPr>
          <p:spPr>
            <a:xfrm>
              <a:off x="1402080" y="3179230"/>
              <a:ext cx="2536668" cy="83873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3DD7903-22C4-E3C3-080B-B98B98934839}"/>
                </a:ext>
              </a:extLst>
            </p:cNvPr>
            <p:cNvSpPr/>
            <p:nvPr/>
          </p:nvSpPr>
          <p:spPr>
            <a:xfrm>
              <a:off x="2648858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57E7CD5-66E6-5251-EA46-FF737DEFC464}"/>
                </a:ext>
              </a:extLst>
            </p:cNvPr>
            <p:cNvSpPr/>
            <p:nvPr/>
          </p:nvSpPr>
          <p:spPr>
            <a:xfrm>
              <a:off x="3273699" y="3345316"/>
              <a:ext cx="457199" cy="457200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F7665EC-C3F7-5FCD-EEB2-7790931CE2D7}"/>
                </a:ext>
              </a:extLst>
            </p:cNvPr>
            <p:cNvSpPr/>
            <p:nvPr/>
          </p:nvSpPr>
          <p:spPr>
            <a:xfrm>
              <a:off x="4091148" y="3418097"/>
              <a:ext cx="802639" cy="356454"/>
            </a:xfrm>
            <a:prstGeom prst="rightArrow">
              <a:avLst>
                <a:gd name="adj1" fmla="val 32325"/>
                <a:gd name="adj2" fmla="val 6857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FF5181A-E0BC-6EC9-0515-BAA8FC3EED00}"/>
              </a:ext>
            </a:extLst>
          </p:cNvPr>
          <p:cNvSpPr/>
          <p:nvPr/>
        </p:nvSpPr>
        <p:spPr>
          <a:xfrm>
            <a:off x="6284671" y="3332920"/>
            <a:ext cx="498146" cy="221228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FD066-D200-E1D8-B362-9AA16C9689E4}"/>
              </a:ext>
            </a:extLst>
          </p:cNvPr>
          <p:cNvGrpSpPr/>
          <p:nvPr/>
        </p:nvGrpSpPr>
        <p:grpSpPr>
          <a:xfrm>
            <a:off x="8924266" y="2995918"/>
            <a:ext cx="1867076" cy="832706"/>
            <a:chOff x="2934005" y="2806576"/>
            <a:chExt cx="2972151" cy="1325563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4E6C887-9F4F-BC16-D5C7-C68CF8076C9C}"/>
                </a:ext>
              </a:extLst>
            </p:cNvPr>
            <p:cNvSpPr/>
            <p:nvPr/>
          </p:nvSpPr>
          <p:spPr>
            <a:xfrm>
              <a:off x="3399001" y="2806576"/>
              <a:ext cx="2042160" cy="132556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AF4769C4-2061-04F8-0655-41BA05DE89C6}"/>
                </a:ext>
              </a:extLst>
            </p:cNvPr>
            <p:cNvSpPr txBox="1">
              <a:spLocks/>
            </p:cNvSpPr>
            <p:nvPr/>
          </p:nvSpPr>
          <p:spPr>
            <a:xfrm>
              <a:off x="2934005" y="2806576"/>
              <a:ext cx="297215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50ms</a:t>
              </a:r>
              <a:endParaRPr 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981383F1-AA66-CFDD-95DD-F873F98DB01B}"/>
              </a:ext>
            </a:extLst>
          </p:cNvPr>
          <p:cNvSpPr/>
          <p:nvPr/>
        </p:nvSpPr>
        <p:spPr>
          <a:xfrm>
            <a:off x="1069613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D456F1B5-94A5-70FE-019F-BFA627096DD1}"/>
              </a:ext>
            </a:extLst>
          </p:cNvPr>
          <p:cNvSpPr/>
          <p:nvPr/>
        </p:nvSpPr>
        <p:spPr>
          <a:xfrm>
            <a:off x="11078952" y="3270394"/>
            <a:ext cx="283754" cy="283754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C084D13-5244-285E-41D2-A73DA4C33A06}"/>
              </a:ext>
            </a:extLst>
          </p:cNvPr>
          <p:cNvSpPr txBox="1">
            <a:spLocks/>
          </p:cNvSpPr>
          <p:nvPr/>
        </p:nvSpPr>
        <p:spPr>
          <a:xfrm>
            <a:off x="9597372" y="368786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10/s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610BBD3-1639-D88F-6103-A942194808F8}"/>
              </a:ext>
            </a:extLst>
          </p:cNvPr>
          <p:cNvSpPr txBox="1">
            <a:spLocks/>
          </p:cNvSpPr>
          <p:nvPr/>
        </p:nvSpPr>
        <p:spPr>
          <a:xfrm>
            <a:off x="995589" y="341227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latency = 1200ms</a:t>
            </a:r>
          </a:p>
        </p:txBody>
      </p:sp>
    </p:spTree>
    <p:extLst>
      <p:ext uri="{BB962C8B-B14F-4D97-AF65-F5344CB8AC3E}">
        <p14:creationId xmlns:p14="http://schemas.microsoft.com/office/powerpoint/2010/main" val="55326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9C6F4-F398-6E37-5903-E809428FF49B}"/>
              </a:ext>
            </a:extLst>
          </p:cNvPr>
          <p:cNvSpPr txBox="1"/>
          <p:nvPr/>
        </p:nvSpPr>
        <p:spPr>
          <a:xfrm>
            <a:off x="1112520" y="2789088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latency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 sum(processing time / parallelism) *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31774-EB95-F42E-4D65-777B06726BC7}"/>
              </a:ext>
            </a:extLst>
          </p:cNvPr>
          <p:cNvSpPr txBox="1"/>
          <p:nvPr/>
        </p:nvSpPr>
        <p:spPr>
          <a:xfrm>
            <a:off x="1112520" y="4243209"/>
            <a:ext cx="996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throughput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min(parallelism / processing time)</a:t>
            </a:r>
          </a:p>
        </p:txBody>
      </p:sp>
    </p:spTree>
    <p:extLst>
      <p:ext uri="{BB962C8B-B14F-4D97-AF65-F5344CB8AC3E}">
        <p14:creationId xmlns:p14="http://schemas.microsoft.com/office/powerpoint/2010/main" val="193097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293354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293354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197580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173466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216884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221921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173466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216429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216429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1391920" y="361156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DB8AE5-AEA7-7586-F094-31FE52CAF919}"/>
              </a:ext>
            </a:extLst>
          </p:cNvPr>
          <p:cNvSpPr/>
          <p:nvPr/>
        </p:nvSpPr>
        <p:spPr>
          <a:xfrm>
            <a:off x="7924800" y="337042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544576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070600" y="3804602"/>
            <a:ext cx="457200" cy="457200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046E57D-0BD3-768C-B1CF-86BA691F72B6}"/>
              </a:ext>
            </a:extLst>
          </p:cNvPr>
          <p:cNvSpPr/>
          <p:nvPr/>
        </p:nvSpPr>
        <p:spPr>
          <a:xfrm>
            <a:off x="6990080" y="385497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902D51-9D84-EE70-664A-B44CEBDDC8B1}"/>
              </a:ext>
            </a:extLst>
          </p:cNvPr>
          <p:cNvSpPr txBox="1">
            <a:spLocks/>
          </p:cNvSpPr>
          <p:nvPr/>
        </p:nvSpPr>
        <p:spPr>
          <a:xfrm>
            <a:off x="7459804" y="337042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17ED9FF4-B375-236A-05AA-BBCBDEF19541}"/>
              </a:ext>
            </a:extLst>
          </p:cNvPr>
          <p:cNvSpPr/>
          <p:nvPr/>
        </p:nvSpPr>
        <p:spPr>
          <a:xfrm>
            <a:off x="1027211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FC262B4B-F691-3D94-5B75-35B5CD70CDEE}"/>
              </a:ext>
            </a:extLst>
          </p:cNvPr>
          <p:cNvSpPr/>
          <p:nvPr/>
        </p:nvSpPr>
        <p:spPr>
          <a:xfrm>
            <a:off x="10896951" y="380005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94DE9-DD85-82B8-AFD7-AB10959B7F75}"/>
              </a:ext>
            </a:extLst>
          </p:cNvPr>
          <p:cNvSpPr/>
          <p:nvPr/>
        </p:nvSpPr>
        <p:spPr>
          <a:xfrm>
            <a:off x="1391920" y="5248176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C2AD9DA-4CE2-F18F-9D4C-C45EBEB8B79A}"/>
              </a:ext>
            </a:extLst>
          </p:cNvPr>
          <p:cNvSpPr/>
          <p:nvPr/>
        </p:nvSpPr>
        <p:spPr>
          <a:xfrm>
            <a:off x="7924800" y="5007034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0E0A22E-8303-75A7-111D-3B2A0DB4E73B}"/>
              </a:ext>
            </a:extLst>
          </p:cNvPr>
          <p:cNvSpPr/>
          <p:nvPr/>
        </p:nvSpPr>
        <p:spPr>
          <a:xfrm>
            <a:off x="544576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037C45F-4C4E-5B37-43B2-58871027CE72}"/>
              </a:ext>
            </a:extLst>
          </p:cNvPr>
          <p:cNvSpPr/>
          <p:nvPr/>
        </p:nvSpPr>
        <p:spPr>
          <a:xfrm>
            <a:off x="6070600" y="5441215"/>
            <a:ext cx="457200" cy="457200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B1CBE63-CBE2-3564-DF12-93C929CBF14B}"/>
              </a:ext>
            </a:extLst>
          </p:cNvPr>
          <p:cNvSpPr/>
          <p:nvPr/>
        </p:nvSpPr>
        <p:spPr>
          <a:xfrm>
            <a:off x="6990080" y="5491587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78B7766-CE16-3FF3-3042-9EA51F381462}"/>
              </a:ext>
            </a:extLst>
          </p:cNvPr>
          <p:cNvSpPr txBox="1">
            <a:spLocks/>
          </p:cNvSpPr>
          <p:nvPr/>
        </p:nvSpPr>
        <p:spPr>
          <a:xfrm>
            <a:off x="7459804" y="5007034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QoS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ADC0959-1BB6-6EA5-FDEE-2E9A9C08F27F}"/>
              </a:ext>
            </a:extLst>
          </p:cNvPr>
          <p:cNvSpPr/>
          <p:nvPr/>
        </p:nvSpPr>
        <p:spPr>
          <a:xfrm>
            <a:off x="1027211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07956EE-9AF3-3B53-A380-FD5813BA5ACA}"/>
              </a:ext>
            </a:extLst>
          </p:cNvPr>
          <p:cNvSpPr/>
          <p:nvPr/>
        </p:nvSpPr>
        <p:spPr>
          <a:xfrm>
            <a:off x="10896951" y="5436671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3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2525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9756" y="4564192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3F4AB6-F0C9-4B69-9E59-D230DEAB8D60}"/>
              </a:ext>
            </a:extLst>
          </p:cNvPr>
          <p:cNvGrpSpPr/>
          <p:nvPr/>
        </p:nvGrpSpPr>
        <p:grpSpPr>
          <a:xfrm>
            <a:off x="1521830" y="2613944"/>
            <a:ext cx="9148340" cy="1529990"/>
            <a:chOff x="1521830" y="2613944"/>
            <a:chExt cx="9148340" cy="152999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577B0D-4735-652C-0189-5F312AA4C415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139A7C-8806-A805-1609-D662540CE6C7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B30064-5E39-BE16-9CF9-8EEBBA9DBFAC}"/>
                </a:ext>
              </a:extLst>
            </p:cNvPr>
            <p:cNvCxnSpPr>
              <a:cxnSpLocks/>
              <a:stCxn id="4" idx="1"/>
              <a:endCxn id="5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7816" y="4572496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30542" y="4564192"/>
            <a:ext cx="1698978" cy="1698978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53DB786-AE62-FC07-A204-001DC2424C3A}"/>
              </a:ext>
            </a:extLst>
          </p:cNvPr>
          <p:cNvSpPr/>
          <p:nvPr/>
        </p:nvSpPr>
        <p:spPr>
          <a:xfrm>
            <a:off x="8071555" y="2639623"/>
            <a:ext cx="3399151" cy="3168940"/>
          </a:xfrm>
          <a:prstGeom prst="noSmoking">
            <a:avLst>
              <a:gd name="adj" fmla="val 5153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2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5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3E25F9-2268-BA6D-A5E3-22C133996CD3}"/>
              </a:ext>
            </a:extLst>
          </p:cNvPr>
          <p:cNvSpPr txBox="1">
            <a:spLocks/>
          </p:cNvSpPr>
          <p:nvPr/>
        </p:nvSpPr>
        <p:spPr>
          <a:xfrm>
            <a:off x="8563418" y="2948494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563418" y="2592535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674467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7305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97A231-39A4-8FDA-C702-B66094BC012C}"/>
              </a:ext>
            </a:extLst>
          </p:cNvPr>
          <p:cNvSpPr txBox="1">
            <a:spLocks/>
          </p:cNvSpPr>
          <p:nvPr/>
        </p:nvSpPr>
        <p:spPr>
          <a:xfrm>
            <a:off x="2209493" y="2536787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 Owners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F9B6D2-57D4-4B6D-C7C6-1052E829E303}"/>
              </a:ext>
            </a:extLst>
          </p:cNvPr>
          <p:cNvSpPr/>
          <p:nvPr/>
        </p:nvSpPr>
        <p:spPr>
          <a:xfrm>
            <a:off x="8910036" y="2907606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77B0D-4735-652C-0189-5F312AA4C415}"/>
              </a:ext>
            </a:extLst>
          </p:cNvPr>
          <p:cNvSpPr/>
          <p:nvPr/>
        </p:nvSpPr>
        <p:spPr>
          <a:xfrm>
            <a:off x="8451983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139A7C-8806-A805-1609-D662540CE6C7}"/>
              </a:ext>
            </a:extLst>
          </p:cNvPr>
          <p:cNvSpPr/>
          <p:nvPr/>
        </p:nvSpPr>
        <p:spPr>
          <a:xfrm>
            <a:off x="1521830" y="3029067"/>
            <a:ext cx="2106752" cy="151371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30064-5E39-BE16-9CF9-8EEBBA9DBFAC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flipH="1">
            <a:off x="3888951" y="3349393"/>
            <a:ext cx="4563032" cy="0"/>
          </a:xfrm>
          <a:prstGeom prst="line">
            <a:avLst/>
          </a:prstGeom>
          <a:ln w="5715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3EEAA5E-7AB3-626B-3EA8-9FEB3314D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82" y="4731807"/>
            <a:ext cx="1698978" cy="1698978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5AFC280C-C443-BC60-A897-912587ED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419" y="4731807"/>
            <a:ext cx="1698978" cy="16989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DB4EF3-F961-544C-2F28-0BF4D9948FE8}"/>
              </a:ext>
            </a:extLst>
          </p:cNvPr>
          <p:cNvCxnSpPr>
            <a:cxnSpLocks/>
          </p:cNvCxnSpPr>
          <p:nvPr/>
        </p:nvCxnSpPr>
        <p:spPr>
          <a:xfrm flipH="1" flipV="1">
            <a:off x="6068992" y="717630"/>
            <a:ext cx="92598" cy="577524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122E8-4BCA-89D4-6A70-58E9DFB3482E}"/>
              </a:ext>
            </a:extLst>
          </p:cNvPr>
          <p:cNvSpPr/>
          <p:nvPr/>
        </p:nvSpPr>
        <p:spPr>
          <a:xfrm>
            <a:off x="1782199" y="2592535"/>
            <a:ext cx="2106752" cy="151371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1EF72-4A0E-382A-4DB0-510083CE7706}"/>
              </a:ext>
            </a:extLst>
          </p:cNvPr>
          <p:cNvSpPr/>
          <p:nvPr/>
        </p:nvSpPr>
        <p:spPr>
          <a:xfrm>
            <a:off x="2167815" y="2214106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D57CC75C-194E-2C82-76D5-E9359FCB7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7185" y="4731807"/>
            <a:ext cx="1698978" cy="16989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61F7B1-61D2-8A92-2BCB-CAA4941C2C5A}"/>
              </a:ext>
            </a:extLst>
          </p:cNvPr>
          <p:cNvSpPr/>
          <p:nvPr/>
        </p:nvSpPr>
        <p:spPr>
          <a:xfrm>
            <a:off x="8139656" y="2320829"/>
            <a:ext cx="2106752" cy="15137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5B22C1EE-572D-DC82-0AAC-D4D1415BF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436" y="4737951"/>
            <a:ext cx="1698978" cy="1698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B563D6-9448-07F9-5F37-6C2BB78990BF}"/>
              </a:ext>
            </a:extLst>
          </p:cNvPr>
          <p:cNvSpPr txBox="1">
            <a:spLocks/>
          </p:cNvSpPr>
          <p:nvPr/>
        </p:nvSpPr>
        <p:spPr>
          <a:xfrm>
            <a:off x="5980835" y="775740"/>
            <a:ext cx="2023395" cy="961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Schema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Federation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865534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dirty="0">
                <a:solidFill>
                  <a:schemeClr val="bg1"/>
                </a:solidFill>
                <a:latin typeface="Agency FB" panose="020B0503020202020204" pitchFamily="34" charset="0"/>
              </a:rPr>
              <a:t>TOOLBOX</a:t>
            </a:r>
            <a:endParaRPr lang="en-US" sz="16600" kern="1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1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 tools on a red background">
            <a:extLst>
              <a:ext uri="{FF2B5EF4-FFF2-40B4-BE49-F238E27FC236}">
                <a16:creationId xmlns:a16="http://schemas.microsoft.com/office/drawing/2014/main" id="{3683BD1C-9DAC-6A7A-C78B-1CFEC518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D4407A95-E4FF-4F09-B87C-C0A1D40C9C82}"/>
              </a:ext>
            </a:extLst>
          </p:cNvPr>
          <p:cNvSpPr txBox="1">
            <a:spLocks/>
          </p:cNvSpPr>
          <p:nvPr/>
        </p:nvSpPr>
        <p:spPr>
          <a:xfrm>
            <a:off x="8937222" y="25616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SYNC TO ASYNC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POLLING, FAKE BOUNDARIES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EE0DD7-F171-7A0C-A7FC-AA6BE58F8D04}"/>
              </a:ext>
            </a:extLst>
          </p:cNvPr>
          <p:cNvSpPr txBox="1">
            <a:spLocks/>
          </p:cNvSpPr>
          <p:nvPr/>
        </p:nvSpPr>
        <p:spPr>
          <a:xfrm>
            <a:off x="770943" y="16498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07EF00-EC2B-AFC7-0A16-DB19D42EBDF6}"/>
              </a:ext>
            </a:extLst>
          </p:cNvPr>
          <p:cNvSpPr txBox="1">
            <a:spLocks/>
          </p:cNvSpPr>
          <p:nvPr/>
        </p:nvSpPr>
        <p:spPr>
          <a:xfrm>
            <a:off x="6382301" y="369035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CACHING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MULTI-WRITES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2C5CA0-F49A-CADB-0FE5-7879CDAB5F06}"/>
              </a:ext>
            </a:extLst>
          </p:cNvPr>
          <p:cNvSpPr txBox="1">
            <a:spLocks/>
          </p:cNvSpPr>
          <p:nvPr/>
        </p:nvSpPr>
        <p:spPr>
          <a:xfrm>
            <a:off x="3973329" y="240600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SCHEMAS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CONTRACT-BASED TESTS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8391E6-A173-65C6-07D8-469B5F0EB22C}"/>
              </a:ext>
            </a:extLst>
          </p:cNvPr>
          <p:cNvGrpSpPr/>
          <p:nvPr/>
        </p:nvGrpSpPr>
        <p:grpSpPr>
          <a:xfrm>
            <a:off x="307131" y="1153142"/>
            <a:ext cx="2482516" cy="2000375"/>
            <a:chOff x="1168064" y="2766218"/>
            <a:chExt cx="2482516" cy="2000375"/>
          </a:xfrm>
        </p:grpSpPr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0340C9E-B738-1137-5A35-702AE9116720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2766218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CLOUD NATIVE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FC09ACE2-6E9E-A917-B973-16BFD1FE1936}"/>
                </a:ext>
              </a:extLst>
            </p:cNvPr>
            <p:cNvSpPr txBox="1">
              <a:spLocks/>
            </p:cNvSpPr>
            <p:nvPr/>
          </p:nvSpPr>
          <p:spPr>
            <a:xfrm>
              <a:off x="1168064" y="3441030"/>
              <a:ext cx="248251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12 FACTOR</a:t>
              </a: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51C3C03D-0BB7-7C6C-7907-D5916B61E293}"/>
              </a:ext>
            </a:extLst>
          </p:cNvPr>
          <p:cNvSpPr txBox="1">
            <a:spLocks/>
          </p:cNvSpPr>
          <p:nvPr/>
        </p:nvSpPr>
        <p:spPr>
          <a:xfrm>
            <a:off x="4732476" y="2257822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TECHNOLOGY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GRPC, REST, GRAPHQL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7AF458-325F-35A1-70F2-D1C3321A4FEA}"/>
              </a:ext>
            </a:extLst>
          </p:cNvPr>
          <p:cNvSpPr txBox="1">
            <a:spLocks/>
          </p:cNvSpPr>
          <p:nvPr/>
        </p:nvSpPr>
        <p:spPr>
          <a:xfrm>
            <a:off x="9290505" y="1487296"/>
            <a:ext cx="2659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SAGA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ORCHESTRATION, COREOGRAPHY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395052FD-1B5A-2A86-63BC-55FE0BA880A1}"/>
              </a:ext>
            </a:extLst>
          </p:cNvPr>
          <p:cNvSpPr txBox="1">
            <a:spLocks/>
          </p:cNvSpPr>
          <p:nvPr/>
        </p:nvSpPr>
        <p:spPr>
          <a:xfrm>
            <a:off x="8377113" y="4031534"/>
            <a:ext cx="3650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OBSERVABILITY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SLO, TRACING, METRICS, LOGS</a:t>
            </a:r>
            <a:endParaRPr lang="en-US" sz="1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24C2B76-0205-6540-9428-3C9A869C2DEE}"/>
              </a:ext>
            </a:extLst>
          </p:cNvPr>
          <p:cNvSpPr txBox="1">
            <a:spLocks/>
          </p:cNvSpPr>
          <p:nvPr/>
        </p:nvSpPr>
        <p:spPr>
          <a:xfrm>
            <a:off x="2307986" y="2304281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81F233B-DD93-5AC5-4333-DE8B51482F4A}"/>
              </a:ext>
            </a:extLst>
          </p:cNvPr>
          <p:cNvSpPr txBox="1">
            <a:spLocks/>
          </p:cNvSpPr>
          <p:nvPr/>
        </p:nvSpPr>
        <p:spPr>
          <a:xfrm>
            <a:off x="3972980" y="3741207"/>
            <a:ext cx="3650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700" dirty="0">
                <a:solidFill>
                  <a:schemeClr val="bg1"/>
                </a:solidFill>
                <a:latin typeface="Agency FB" panose="020B0503020202020204" pitchFamily="34" charset="0"/>
              </a:rPr>
              <a:t>RESILIENCY PATTERNS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Agency FB" panose="020B0503020202020204" pitchFamily="34" charset="0"/>
              </a:rPr>
              <a:t>CIRCUIT BREAKER, BULKHEAD, RETRIES, TIMEOUTS</a:t>
            </a:r>
            <a:endParaRPr lang="en-US" sz="1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15BD21-9614-23EC-F432-5695759ED9F5}"/>
              </a:ext>
            </a:extLst>
          </p:cNvPr>
          <p:cNvSpPr txBox="1">
            <a:spLocks/>
          </p:cNvSpPr>
          <p:nvPr/>
        </p:nvSpPr>
        <p:spPr>
          <a:xfrm>
            <a:off x="6743878" y="1500903"/>
            <a:ext cx="2659980" cy="83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BACKPRESSURE</a:t>
            </a:r>
            <a:endParaRPr lang="en-US" sz="1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DA61CE-8EFB-4DE8-F0BB-8C3229BA3729}"/>
              </a:ext>
            </a:extLst>
          </p:cNvPr>
          <p:cNvSpPr txBox="1">
            <a:spLocks/>
          </p:cNvSpPr>
          <p:nvPr/>
        </p:nvSpPr>
        <p:spPr>
          <a:xfrm>
            <a:off x="6743878" y="2699678"/>
            <a:ext cx="4201646" cy="117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MESSAGING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CORRELATION ID, ROUTING SLIP, EXACTLY ONCE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TOPICS VS QUEUES</a:t>
            </a:r>
            <a:endParaRPr lang="en-US" sz="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B8EF3B7-9C91-A19B-AB8A-D05995812776}"/>
              </a:ext>
            </a:extLst>
          </p:cNvPr>
          <p:cNvSpPr txBox="1">
            <a:spLocks/>
          </p:cNvSpPr>
          <p:nvPr/>
        </p:nvSpPr>
        <p:spPr>
          <a:xfrm>
            <a:off x="2930610" y="1304093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AUTO-SCALING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113C197-1A25-7EF4-654C-A8E0922E95FC}"/>
              </a:ext>
            </a:extLst>
          </p:cNvPr>
          <p:cNvSpPr txBox="1">
            <a:spLocks/>
          </p:cNvSpPr>
          <p:nvPr/>
        </p:nvSpPr>
        <p:spPr>
          <a:xfrm>
            <a:off x="679640" y="3565189"/>
            <a:ext cx="2482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CONCURRENCY MODEL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Agency FB" panose="020B0503020202020204" pitchFamily="34" charset="0"/>
              </a:rPr>
              <a:t>REACTIVE, ACTOR-BASED, COROUTINES</a:t>
            </a:r>
          </a:p>
        </p:txBody>
      </p:sp>
    </p:spTree>
    <p:extLst>
      <p:ext uri="{BB962C8B-B14F-4D97-AF65-F5344CB8AC3E}">
        <p14:creationId xmlns:p14="http://schemas.microsoft.com/office/powerpoint/2010/main" val="3489360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E4A3BCD-7B41-6CE0-6E87-6102734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600" kern="1200" dirty="0">
                <a:solidFill>
                  <a:schemeClr val="bg1"/>
                </a:solidFill>
                <a:latin typeface="Agency FB" panose="020B050302020202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7380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 Read Protection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CF05A8-94B6-B594-4CAF-9026BEA21B25}"/>
              </a:ext>
            </a:extLst>
          </p:cNvPr>
          <p:cNvSpPr/>
          <p:nvPr/>
        </p:nvSpPr>
        <p:spPr>
          <a:xfrm>
            <a:off x="6490782" y="1665937"/>
            <a:ext cx="4678025" cy="450340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76DCC-1740-4D45-DB05-6A40102A943D}"/>
              </a:ext>
            </a:extLst>
          </p:cNvPr>
          <p:cNvSpPr/>
          <p:nvPr/>
        </p:nvSpPr>
        <p:spPr>
          <a:xfrm>
            <a:off x="10443028" y="2458675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7D02E0-01D3-16B8-B24E-64822E364904}"/>
              </a:ext>
            </a:extLst>
          </p:cNvPr>
          <p:cNvSpPr/>
          <p:nvPr/>
        </p:nvSpPr>
        <p:spPr>
          <a:xfrm>
            <a:off x="6305788" y="471697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3BDF1-DE55-6E74-DEEC-833D8201ABCF}"/>
              </a:ext>
            </a:extLst>
          </p:cNvPr>
          <p:cNvSpPr/>
          <p:nvPr/>
        </p:nvSpPr>
        <p:spPr>
          <a:xfrm>
            <a:off x="8374407" y="5708219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68981A-0E2B-33C5-3858-ADA5C6AF04DB}"/>
              </a:ext>
            </a:extLst>
          </p:cNvPr>
          <p:cNvSpPr/>
          <p:nvPr/>
        </p:nvSpPr>
        <p:spPr>
          <a:xfrm>
            <a:off x="6254176" y="2458468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5099B-064D-F511-69EA-DA4BDE4AD624}"/>
              </a:ext>
            </a:extLst>
          </p:cNvPr>
          <p:cNvSpPr/>
          <p:nvPr/>
        </p:nvSpPr>
        <p:spPr>
          <a:xfrm>
            <a:off x="8286050" y="1262516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DC18-A22A-80CE-2806-8451E730F086}"/>
              </a:ext>
            </a:extLst>
          </p:cNvPr>
          <p:cNvSpPr txBox="1"/>
          <p:nvPr/>
        </p:nvSpPr>
        <p:spPr>
          <a:xfrm>
            <a:off x="3480677" y="1665936"/>
            <a:ext cx="1457433" cy="37965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1219170"/>
            <a:r>
              <a:rPr lang="en-US" sz="18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Client</a:t>
            </a:r>
          </a:p>
        </p:txBody>
      </p:sp>
      <p:cxnSp>
        <p:nvCxnSpPr>
          <p:cNvPr id="13" name="Curved Connector 11">
            <a:extLst>
              <a:ext uri="{FF2B5EF4-FFF2-40B4-BE49-F238E27FC236}">
                <a16:creationId xmlns:a16="http://schemas.microsoft.com/office/drawing/2014/main" id="{CBA742E3-BB19-2CF2-7215-08F4D5CA9114}"/>
              </a:ext>
            </a:extLst>
          </p:cNvPr>
          <p:cNvCxnSpPr>
            <a:stCxn id="12" idx="2"/>
            <a:endCxn id="10" idx="1"/>
          </p:cNvCxnSpPr>
          <p:nvPr/>
        </p:nvCxnSpPr>
        <p:spPr>
          <a:xfrm rot="16200000" flipH="1">
            <a:off x="5029332" y="1225653"/>
            <a:ext cx="538285" cy="2178161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urved Connector 12">
            <a:extLst>
              <a:ext uri="{FF2B5EF4-FFF2-40B4-BE49-F238E27FC236}">
                <a16:creationId xmlns:a16="http://schemas.microsoft.com/office/drawing/2014/main" id="{A0E42756-B03B-10C9-03BA-675F03662E45}"/>
              </a:ext>
            </a:extLst>
          </p:cNvPr>
          <p:cNvCxnSpPr>
            <a:stCxn id="10" idx="4"/>
            <a:endCxn id="24" idx="2"/>
          </p:cNvCxnSpPr>
          <p:nvPr/>
        </p:nvCxnSpPr>
        <p:spPr>
          <a:xfrm rot="16200000" flipH="1">
            <a:off x="7672760" y="2351612"/>
            <a:ext cx="1786523" cy="3712919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urved Connector 13">
            <a:extLst>
              <a:ext uri="{FF2B5EF4-FFF2-40B4-BE49-F238E27FC236}">
                <a16:creationId xmlns:a16="http://schemas.microsoft.com/office/drawing/2014/main" id="{319026A8-388C-8C1B-FC63-AC85D07DB7DB}"/>
              </a:ext>
            </a:extLst>
          </p:cNvPr>
          <p:cNvCxnSpPr>
            <a:stCxn id="10" idx="6"/>
          </p:cNvCxnSpPr>
          <p:nvPr/>
        </p:nvCxnSpPr>
        <p:spPr>
          <a:xfrm flipV="1">
            <a:off x="7164948" y="2877252"/>
            <a:ext cx="1473407" cy="93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A20C9F7-BCF7-75B6-8756-B6FD437EBCE7}"/>
              </a:ext>
            </a:extLst>
          </p:cNvPr>
          <p:cNvSpPr/>
          <p:nvPr/>
        </p:nvSpPr>
        <p:spPr>
          <a:xfrm>
            <a:off x="10422482" y="4673162"/>
            <a:ext cx="910772" cy="8563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cxnSp>
        <p:nvCxnSpPr>
          <p:cNvPr id="25" name="Curved Connector 15">
            <a:extLst>
              <a:ext uri="{FF2B5EF4-FFF2-40B4-BE49-F238E27FC236}">
                <a16:creationId xmlns:a16="http://schemas.microsoft.com/office/drawing/2014/main" id="{C371F1E0-68F5-5C5D-DFDD-79EAD4561D36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rot="5400000" flipH="1" flipV="1">
            <a:off x="7430287" y="1594733"/>
            <a:ext cx="590425" cy="138786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16">
            <a:extLst>
              <a:ext uri="{FF2B5EF4-FFF2-40B4-BE49-F238E27FC236}">
                <a16:creationId xmlns:a16="http://schemas.microsoft.com/office/drawing/2014/main" id="{965D1A47-29DB-3632-538D-643B9FE628DE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6709564" y="1514615"/>
            <a:ext cx="1576487" cy="9438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17">
            <a:extLst>
              <a:ext uri="{FF2B5EF4-FFF2-40B4-BE49-F238E27FC236}">
                <a16:creationId xmlns:a16="http://schemas.microsoft.com/office/drawing/2014/main" id="{C266CC3F-49EB-DAC9-6106-476E5BE30448}"/>
              </a:ext>
            </a:extLst>
          </p:cNvPr>
          <p:cNvCxnSpPr>
            <a:stCxn id="24" idx="1"/>
            <a:endCxn id="10" idx="5"/>
          </p:cNvCxnSpPr>
          <p:nvPr/>
        </p:nvCxnSpPr>
        <p:spPr>
          <a:xfrm rot="16200000" flipV="1">
            <a:off x="7989132" y="2231840"/>
            <a:ext cx="1609167" cy="352429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urved Connector 18">
            <a:extLst>
              <a:ext uri="{FF2B5EF4-FFF2-40B4-BE49-F238E27FC236}">
                <a16:creationId xmlns:a16="http://schemas.microsoft.com/office/drawing/2014/main" id="{59CB8317-0EFE-8DD6-DE28-8F3FFF74A39D}"/>
              </a:ext>
            </a:extLst>
          </p:cNvPr>
          <p:cNvCxnSpPr>
            <a:stCxn id="10" idx="0"/>
            <a:endCxn id="12" idx="3"/>
          </p:cNvCxnSpPr>
          <p:nvPr/>
        </p:nvCxnSpPr>
        <p:spPr>
          <a:xfrm rot="16200000" flipV="1">
            <a:off x="5522484" y="1271390"/>
            <a:ext cx="602704" cy="1771452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&quot;No&quot; Symbol 19">
            <a:extLst>
              <a:ext uri="{FF2B5EF4-FFF2-40B4-BE49-F238E27FC236}">
                <a16:creationId xmlns:a16="http://schemas.microsoft.com/office/drawing/2014/main" id="{F372CDB1-C186-8CBC-C01D-939CC8187897}"/>
              </a:ext>
            </a:extLst>
          </p:cNvPr>
          <p:cNvSpPr/>
          <p:nvPr/>
        </p:nvSpPr>
        <p:spPr>
          <a:xfrm>
            <a:off x="7589887" y="2521172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E8459-A035-D0A9-F959-4210DB31FC0B}"/>
              </a:ext>
            </a:extLst>
          </p:cNvPr>
          <p:cNvSpPr txBox="1"/>
          <p:nvPr/>
        </p:nvSpPr>
        <p:spPr>
          <a:xfrm>
            <a:off x="10443028" y="264641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B1210-0F63-001D-DD9B-0FAAAD89B97F}"/>
              </a:ext>
            </a:extLst>
          </p:cNvPr>
          <p:cNvSpPr txBox="1"/>
          <p:nvPr/>
        </p:nvSpPr>
        <p:spPr>
          <a:xfrm>
            <a:off x="10422482" y="4870499"/>
            <a:ext cx="91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99%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A89FB-919A-EA9B-1FEF-69968E91B27A}"/>
              </a:ext>
            </a:extLst>
          </p:cNvPr>
          <p:cNvSpPr txBox="1"/>
          <p:nvPr/>
        </p:nvSpPr>
        <p:spPr>
          <a:xfrm>
            <a:off x="858746" y="5046499"/>
            <a:ext cx="413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~ 99.99 %</a:t>
            </a:r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FC7840E6-A402-F6F0-6105-A250621D9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6"/>
          <a:stretch/>
        </p:blipFill>
        <p:spPr bwMode="auto">
          <a:xfrm>
            <a:off x="1313208" y="2877251"/>
            <a:ext cx="3573316" cy="17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0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3F998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Characteristics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AC754E-1E05-23B4-C37F-ED656F4DC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3809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5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29903" y="3722278"/>
            <a:ext cx="0" cy="139863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5347290" y="2775118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5607974" y="296455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7EC57-730B-7573-F08F-59BA75603AEF}"/>
              </a:ext>
            </a:extLst>
          </p:cNvPr>
          <p:cNvSpPr/>
          <p:nvPr/>
        </p:nvSpPr>
        <p:spPr>
          <a:xfrm>
            <a:off x="5868658" y="315398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3" y="51209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445543" y="2093435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6088320" y="209622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4771435" y="15839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5436790" y="157037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591727" y="2375658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6229432" y="2378451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EF0403-4A7C-5169-545F-76378C29D992}"/>
              </a:ext>
            </a:extLst>
          </p:cNvPr>
          <p:cNvSpPr txBox="1"/>
          <p:nvPr/>
        </p:nvSpPr>
        <p:spPr>
          <a:xfrm>
            <a:off x="720090" y="1984012"/>
            <a:ext cx="3833859" cy="368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Read-heavy workload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Immutable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Low latency baseline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Cold Cache &amp; Distributed Cache won’t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31DC28-924B-1916-C1EA-55DF7A9E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0371BB-D943-0AC7-857D-01A29C36A302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flipH="1" flipV="1">
            <a:off x="5968757" y="3409375"/>
            <a:ext cx="232256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082AE5A-4912-5328-3F7A-03E2193F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CQRS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9134E7-0D85-7F7B-FD45-98B69BB4EE25}"/>
              </a:ext>
            </a:extLst>
          </p:cNvPr>
          <p:cNvSpPr/>
          <p:nvPr/>
        </p:nvSpPr>
        <p:spPr>
          <a:xfrm>
            <a:off x="3035844" y="231254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5A78FE-729B-D139-30A4-F834C2314311}"/>
              </a:ext>
            </a:extLst>
          </p:cNvPr>
          <p:cNvSpPr/>
          <p:nvPr/>
        </p:nvSpPr>
        <p:spPr>
          <a:xfrm>
            <a:off x="4977324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A15C8C-2E5D-69F6-CAB9-B83DC6CDE2CC}"/>
              </a:ext>
            </a:extLst>
          </p:cNvPr>
          <p:cNvSpPr/>
          <p:nvPr/>
        </p:nvSpPr>
        <p:spPr>
          <a:xfrm>
            <a:off x="5788292" y="1645410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3B1554-46E6-301C-5D70-6E365B2E1E1B}"/>
              </a:ext>
            </a:extLst>
          </p:cNvPr>
          <p:cNvSpPr/>
          <p:nvPr/>
        </p:nvSpPr>
        <p:spPr>
          <a:xfrm>
            <a:off x="3437457" y="1629213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C3305-6C78-5D08-6788-C111B84DC0DD}"/>
              </a:ext>
            </a:extLst>
          </p:cNvPr>
          <p:cNvSpPr txBox="1"/>
          <p:nvPr/>
        </p:nvSpPr>
        <p:spPr>
          <a:xfrm>
            <a:off x="5114182" y="1231910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4C970-920F-4490-25E2-3C24F9F8E5E7}"/>
              </a:ext>
            </a:extLst>
          </p:cNvPr>
          <p:cNvSpPr txBox="1"/>
          <p:nvPr/>
        </p:nvSpPr>
        <p:spPr>
          <a:xfrm>
            <a:off x="2763347" y="1216212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WRITE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6A2F3B-9176-F812-82D2-B14DA4BAB2D9}"/>
              </a:ext>
            </a:extLst>
          </p:cNvPr>
          <p:cNvCxnSpPr>
            <a:cxnSpLocks/>
          </p:cNvCxnSpPr>
          <p:nvPr/>
        </p:nvCxnSpPr>
        <p:spPr>
          <a:xfrm flipV="1">
            <a:off x="5934476" y="1927633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9AD99A-D18A-D454-0873-6346A1D93BAE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3578569" y="1911436"/>
            <a:ext cx="0" cy="37532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5" y="47220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578" y="5485620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C806-49D4-E01B-3E8E-44C1D6A30D58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V="1">
            <a:off x="3545815" y="3070268"/>
            <a:ext cx="17322" cy="16517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317D40-DACE-95EE-D05D-9530DF3187D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926815" y="5087725"/>
            <a:ext cx="3983503" cy="1530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18" y="470672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606" y="5470312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2F88AF8-862C-CCBA-6A52-3B41DE517DFC}"/>
              </a:ext>
            </a:extLst>
          </p:cNvPr>
          <p:cNvSpPr/>
          <p:nvPr/>
        </p:nvSpPr>
        <p:spPr>
          <a:xfrm>
            <a:off x="7212675" y="2326936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E70C1-0E19-4BDB-2341-BB7DF6B53395}"/>
              </a:ext>
            </a:extLst>
          </p:cNvPr>
          <p:cNvSpPr/>
          <p:nvPr/>
        </p:nvSpPr>
        <p:spPr>
          <a:xfrm>
            <a:off x="9448026" y="2333585"/>
            <a:ext cx="1982866" cy="10757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AA8F6E-6CF9-D378-0CEF-BB36E04929FB}"/>
              </a:ext>
            </a:extLst>
          </p:cNvPr>
          <p:cNvSpPr/>
          <p:nvPr/>
        </p:nvSpPr>
        <p:spPr>
          <a:xfrm>
            <a:off x="5163171" y="2792822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artner Connect | Red Hat Enterprise Linux">
            <a:extLst>
              <a:ext uri="{FF2B5EF4-FFF2-40B4-BE49-F238E27FC236}">
                <a16:creationId xmlns:a16="http://schemas.microsoft.com/office/drawing/2014/main" id="{F6C764BE-71AC-BA76-D230-F7DE08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04" y="2881139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A67099-E936-4F1A-73AA-34D5EDFD280C}"/>
              </a:ext>
            </a:extLst>
          </p:cNvPr>
          <p:cNvSpPr/>
          <p:nvPr/>
        </p:nvSpPr>
        <p:spPr>
          <a:xfrm>
            <a:off x="7392405" y="2800479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Partner Connect | Red Hat Enterprise Linux">
            <a:extLst>
              <a:ext uri="{FF2B5EF4-FFF2-40B4-BE49-F238E27FC236}">
                <a16:creationId xmlns:a16="http://schemas.microsoft.com/office/drawing/2014/main" id="{79D3A369-93A6-AAC7-FD45-C4EF76E6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38" y="2888796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73044A-6D6E-0068-65B5-56A17B15F513}"/>
              </a:ext>
            </a:extLst>
          </p:cNvPr>
          <p:cNvSpPr/>
          <p:nvPr/>
        </p:nvSpPr>
        <p:spPr>
          <a:xfrm>
            <a:off x="9627756" y="2807128"/>
            <a:ext cx="1623406" cy="6022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2" descr="Partner Connect | Red Hat Enterprise Linux">
            <a:extLst>
              <a:ext uri="{FF2B5EF4-FFF2-40B4-BE49-F238E27FC236}">
                <a16:creationId xmlns:a16="http://schemas.microsoft.com/office/drawing/2014/main" id="{36880FE1-21DF-0059-5155-444BF30E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89" y="2895445"/>
            <a:ext cx="468306" cy="4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430723E-0922-6DCA-D32A-D546854B273D}"/>
              </a:ext>
            </a:extLst>
          </p:cNvPr>
          <p:cNvGrpSpPr/>
          <p:nvPr/>
        </p:nvGrpSpPr>
        <p:grpSpPr>
          <a:xfrm>
            <a:off x="6274717" y="2988038"/>
            <a:ext cx="3939822" cy="984779"/>
            <a:chOff x="6672600" y="2937438"/>
            <a:chExt cx="3939822" cy="98477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9E2E051-9090-99EC-627E-703FDCD3FC50}"/>
                </a:ext>
              </a:extLst>
            </p:cNvPr>
            <p:cNvSpPr/>
            <p:nvPr/>
          </p:nvSpPr>
          <p:spPr>
            <a:xfrm flipV="1">
              <a:off x="6672600" y="2937438"/>
              <a:ext cx="3939822" cy="984779"/>
            </a:xfrm>
            <a:prstGeom prst="arc">
              <a:avLst>
                <a:gd name="adj1" fmla="val 10802416"/>
                <a:gd name="adj2" fmla="val 0"/>
              </a:avLst>
            </a:prstGeom>
            <a:noFill/>
            <a:ln w="76200">
              <a:solidFill>
                <a:srgbClr val="C00000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BB3F01-596C-180B-46FF-85DE469C9A36}"/>
                </a:ext>
              </a:extLst>
            </p:cNvPr>
            <p:cNvSpPr txBox="1"/>
            <p:nvPr/>
          </p:nvSpPr>
          <p:spPr>
            <a:xfrm>
              <a:off x="7618712" y="3299401"/>
              <a:ext cx="207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Replication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3B3297-F5A5-AFAB-35DD-F992C1D849B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8291318" y="3409375"/>
            <a:ext cx="2148141" cy="129735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92D9CDD2-3D28-D306-0EFC-1ECE3F489C0C}"/>
              </a:ext>
            </a:extLst>
          </p:cNvPr>
          <p:cNvSpPr/>
          <p:nvPr/>
        </p:nvSpPr>
        <p:spPr>
          <a:xfrm>
            <a:off x="8059480" y="1665238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7817E2-C6E9-6BAF-1878-128F92391CEF}"/>
              </a:ext>
            </a:extLst>
          </p:cNvPr>
          <p:cNvSpPr txBox="1"/>
          <p:nvPr/>
        </p:nvSpPr>
        <p:spPr>
          <a:xfrm>
            <a:off x="7385370" y="1251738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5055FD-CC5C-D2F3-AABE-9198F48D46CE}"/>
              </a:ext>
            </a:extLst>
          </p:cNvPr>
          <p:cNvCxnSpPr>
            <a:cxnSpLocks/>
          </p:cNvCxnSpPr>
          <p:nvPr/>
        </p:nvCxnSpPr>
        <p:spPr>
          <a:xfrm flipV="1">
            <a:off x="8205664" y="1947461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90C46BE-5CB9-D015-FEAA-600CCDBD45AC}"/>
              </a:ext>
            </a:extLst>
          </p:cNvPr>
          <p:cNvSpPr/>
          <p:nvPr/>
        </p:nvSpPr>
        <p:spPr>
          <a:xfrm>
            <a:off x="10269202" y="1648089"/>
            <a:ext cx="282223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35A9F0-4998-3314-DD99-C4D84D53146A}"/>
              </a:ext>
            </a:extLst>
          </p:cNvPr>
          <p:cNvSpPr txBox="1"/>
          <p:nvPr/>
        </p:nvSpPr>
        <p:spPr>
          <a:xfrm>
            <a:off x="9595092" y="1234589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READ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E72A34-C933-837E-7662-0A9D21B80814}"/>
              </a:ext>
            </a:extLst>
          </p:cNvPr>
          <p:cNvCxnSpPr>
            <a:cxnSpLocks/>
          </p:cNvCxnSpPr>
          <p:nvPr/>
        </p:nvCxnSpPr>
        <p:spPr>
          <a:xfrm flipV="1">
            <a:off x="10415386" y="1930312"/>
            <a:ext cx="0" cy="39164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506" y="6635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3" idx="0"/>
            <a:endCxn id="52" idx="2"/>
          </p:cNvCxnSpPr>
          <p:nvPr/>
        </p:nvCxnSpPr>
        <p:spPr>
          <a:xfrm flipV="1">
            <a:off x="4537706" y="1577975"/>
            <a:ext cx="0" cy="5707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37C86F-E5D0-718F-5AA0-12B92407F145}"/>
              </a:ext>
            </a:extLst>
          </p:cNvPr>
          <p:cNvSpPr/>
          <p:nvPr/>
        </p:nvSpPr>
        <p:spPr>
          <a:xfrm>
            <a:off x="4010413" y="2148700"/>
            <a:ext cx="1054586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6505B-AFA3-E8D3-2689-04671645A6B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4537706" y="2906428"/>
            <a:ext cx="6058" cy="119736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05269" y="2575576"/>
            <a:ext cx="3315720" cy="177144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Region Pinning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F25C0-2D7F-3A58-CA87-98D7E4DBCDDB}"/>
              </a:ext>
            </a:extLst>
          </p:cNvPr>
          <p:cNvGrpSpPr/>
          <p:nvPr/>
        </p:nvGrpSpPr>
        <p:grpSpPr>
          <a:xfrm>
            <a:off x="1735095" y="3761614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8B88F9-29F0-28D8-3BD1-820FCC4985D8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2">
              <a:extLst>
                <a:ext uri="{FF2B5EF4-FFF2-40B4-BE49-F238E27FC236}">
                  <a16:creationId xmlns:a16="http://schemas.microsoft.com/office/drawing/2014/main" id="{35565448-1417-DEBC-D896-2EDD93E469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CD1CF7DD-8B06-3BED-C308-19A7434FF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2">
              <a:extLst>
                <a:ext uri="{FF2B5EF4-FFF2-40B4-BE49-F238E27FC236}">
                  <a16:creationId xmlns:a16="http://schemas.microsoft.com/office/drawing/2014/main" id="{CB3DFE01-3363-5788-34B0-4EB95F016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5C75F411-C1D2-75EC-5D4B-93F704D6F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2">
              <a:extLst>
                <a:ext uri="{FF2B5EF4-FFF2-40B4-BE49-F238E27FC236}">
                  <a16:creationId xmlns:a16="http://schemas.microsoft.com/office/drawing/2014/main" id="{8F0E33A1-1BBB-C79F-01F3-F351A1CEF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BDE36-E408-B421-7A59-173CBEF479E0}"/>
              </a:ext>
            </a:extLst>
          </p:cNvPr>
          <p:cNvGrpSpPr/>
          <p:nvPr/>
        </p:nvGrpSpPr>
        <p:grpSpPr>
          <a:xfrm>
            <a:off x="6897202" y="3703941"/>
            <a:ext cx="3391220" cy="1970498"/>
            <a:chOff x="1743426" y="4178300"/>
            <a:chExt cx="3391220" cy="197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38ADA4-13C1-03EB-B65A-1E2482C68D9E}"/>
                </a:ext>
              </a:extLst>
            </p:cNvPr>
            <p:cNvSpPr/>
            <p:nvPr/>
          </p:nvSpPr>
          <p:spPr>
            <a:xfrm>
              <a:off x="2325978" y="4421529"/>
              <a:ext cx="2269171" cy="1538047"/>
            </a:xfrm>
            <a:prstGeom prst="ellipse">
              <a:avLst/>
            </a:prstGeom>
            <a:noFill/>
            <a:ln w="57150">
              <a:solidFill>
                <a:srgbClr val="609FDB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3E72455F-FD5D-0B66-1CD4-081BD6413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1743426" y="4897851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F758925A-F711-5593-A100-4E7069BF1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325978" y="5563396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2">
              <a:extLst>
                <a:ext uri="{FF2B5EF4-FFF2-40B4-BE49-F238E27FC236}">
                  <a16:creationId xmlns:a16="http://schemas.microsoft.com/office/drawing/2014/main" id="{CFC3F983-90A3-D9F6-214D-430E7432A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714982" y="53741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2">
              <a:extLst>
                <a:ext uri="{FF2B5EF4-FFF2-40B4-BE49-F238E27FC236}">
                  <a16:creationId xmlns:a16="http://schemas.microsoft.com/office/drawing/2014/main" id="{ECE6B5E6-C7A1-8BDA-DFC8-67ADE61BEC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2701541" y="4178300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2">
              <a:extLst>
                <a:ext uri="{FF2B5EF4-FFF2-40B4-BE49-F238E27FC236}">
                  <a16:creationId xmlns:a16="http://schemas.microsoft.com/office/drawing/2014/main" id="{0901071D-7646-EF03-E0C5-B0A9DCE8F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36"/>
            <a:stretch/>
          </p:blipFill>
          <p:spPr bwMode="auto">
            <a:xfrm>
              <a:off x="3969543" y="4520474"/>
              <a:ext cx="1165103" cy="58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20989" y="2196712"/>
            <a:ext cx="1044171" cy="7577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H="1" flipV="1">
            <a:off x="3275761" y="2906428"/>
            <a:ext cx="1" cy="855186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pic>
        <p:nvPicPr>
          <p:cNvPr id="52" name="Graphic 51" descr="Ecommerce with solid fill">
            <a:extLst>
              <a:ext uri="{FF2B5EF4-FFF2-40B4-BE49-F238E27FC236}">
                <a16:creationId xmlns:a16="http://schemas.microsoft.com/office/drawing/2014/main" id="{E68B5F2C-6398-86BC-F0F4-B58D21DA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0668" y="7181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  <a:endCxn id="52" idx="2"/>
          </p:cNvCxnSpPr>
          <p:nvPr/>
        </p:nvCxnSpPr>
        <p:spPr>
          <a:xfrm flipH="1" flipV="1">
            <a:off x="8437868" y="1632530"/>
            <a:ext cx="5207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5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55053" y="5511408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Replication Lag</a:t>
            </a:r>
          </a:p>
        </p:txBody>
      </p:sp>
    </p:spTree>
    <p:extLst>
      <p:ext uri="{BB962C8B-B14F-4D97-AF65-F5344CB8AC3E}">
        <p14:creationId xmlns:p14="http://schemas.microsoft.com/office/powerpoint/2010/main" val="376513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BC2995-0E6E-0ACD-E22A-480E752D455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03054" y="2575576"/>
            <a:ext cx="4107521" cy="213139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A31B36-2AB9-153E-1C19-5AC687B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Going...Going...Gone!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7957A4-D7FF-9858-69DC-EED102B1E46A}"/>
              </a:ext>
            </a:extLst>
          </p:cNvPr>
          <p:cNvSpPr/>
          <p:nvPr/>
        </p:nvSpPr>
        <p:spPr>
          <a:xfrm>
            <a:off x="7910575" y="2196712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CD2CF2-D788-96A9-4B79-4687F94B541F}"/>
              </a:ext>
            </a:extLst>
          </p:cNvPr>
          <p:cNvSpPr/>
          <p:nvPr/>
        </p:nvSpPr>
        <p:spPr>
          <a:xfrm>
            <a:off x="2748468" y="2148700"/>
            <a:ext cx="1054586" cy="7577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EC1B10-D5C6-6E2F-8989-49590B654815}"/>
              </a:ext>
            </a:extLst>
          </p:cNvPr>
          <p:cNvCxnSpPr>
            <a:cxnSpLocks/>
            <a:stCxn id="1026" idx="0"/>
            <a:endCxn id="29" idx="2"/>
          </p:cNvCxnSpPr>
          <p:nvPr/>
        </p:nvCxnSpPr>
        <p:spPr>
          <a:xfrm flipV="1">
            <a:off x="3275761" y="2906428"/>
            <a:ext cx="0" cy="167658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7985F1-6FF0-DAB5-AD43-86EC56F8764F}"/>
              </a:ext>
            </a:extLst>
          </p:cNvPr>
          <p:cNvSpPr txBox="1"/>
          <p:nvPr/>
        </p:nvSpPr>
        <p:spPr>
          <a:xfrm>
            <a:off x="5154181" y="2127454"/>
            <a:ext cx="8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~60ms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239CC4-42BD-617B-95F6-11D77F14BD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437868" y="1632530"/>
            <a:ext cx="0" cy="56418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400ABE-B3C8-5C73-3139-54123F850A1A}"/>
              </a:ext>
            </a:extLst>
          </p:cNvPr>
          <p:cNvCxnSpPr>
            <a:cxnSpLocks/>
          </p:cNvCxnSpPr>
          <p:nvPr/>
        </p:nvCxnSpPr>
        <p:spPr>
          <a:xfrm flipH="1" flipV="1">
            <a:off x="6041375" y="2148700"/>
            <a:ext cx="10362" cy="339419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649837E7-A104-7B28-5C48-28F838A73A17}"/>
              </a:ext>
            </a:extLst>
          </p:cNvPr>
          <p:cNvSpPr/>
          <p:nvPr/>
        </p:nvSpPr>
        <p:spPr>
          <a:xfrm flipV="1">
            <a:off x="4108941" y="5149444"/>
            <a:ext cx="3939822" cy="1186095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46DB5B-5197-C216-2E11-8DF48319FEEA}"/>
              </a:ext>
            </a:extLst>
          </p:cNvPr>
          <p:cNvSpPr txBox="1"/>
          <p:nvPr/>
        </p:nvSpPr>
        <p:spPr>
          <a:xfrm>
            <a:off x="5039117" y="5590902"/>
            <a:ext cx="20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Mirror Maker</a:t>
            </a:r>
          </a:p>
        </p:txBody>
      </p:sp>
      <p:pic>
        <p:nvPicPr>
          <p:cNvPr id="6" name="Graphic 5" descr="Gavel with solid fill">
            <a:extLst>
              <a:ext uri="{FF2B5EF4-FFF2-40B4-BE49-F238E27FC236}">
                <a16:creationId xmlns:a16="http://schemas.microsoft.com/office/drawing/2014/main" id="{E9307068-30D8-33AA-DC39-BFFB800F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317" y="69383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B9075-7044-A131-7469-CE95106D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3804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F30B06-6D5B-5439-2B1F-DBBB6C5F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5911" y="4583012"/>
            <a:ext cx="2263913" cy="1190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1633876" y="1110379"/>
            <a:ext cx="3038916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E8AD1C9-32BE-0ED2-7C15-A38C0DAE879A}"/>
                </a:ext>
              </a:extLst>
            </p:cNvPr>
            <p:cNvCxnSpPr>
              <a:cxnSpLocks/>
              <a:stCxn id="32" idx="0"/>
              <a:endCxn id="5" idx="4"/>
            </p:cNvCxnSpPr>
            <p:nvPr/>
          </p:nvCxnSpPr>
          <p:spPr>
            <a:xfrm flipH="1" flipV="1">
              <a:off x="3834993" y="1918458"/>
              <a:ext cx="2525" cy="68872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2858366"/>
              <a:ext cx="1239142" cy="1104034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3E5050-C07C-6E66-6804-9B2C23BBB6E8}"/>
                </a:ext>
              </a:extLst>
            </p:cNvPr>
            <p:cNvSpPr/>
            <p:nvPr/>
          </p:nvSpPr>
          <p:spPr>
            <a:xfrm>
              <a:off x="3696406" y="2607187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837517" y="2889410"/>
              <a:ext cx="1" cy="568601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=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283F317-712D-323F-F9AC-08DCCC31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72742"/>
              </p:ext>
            </p:extLst>
          </p:nvPr>
        </p:nvGraphicFramePr>
        <p:xfrm>
          <a:off x="5148831" y="719667"/>
          <a:ext cx="6162635" cy="533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AA8AF71-C3DF-823E-E247-18188E5C265F}"/>
              </a:ext>
            </a:extLst>
          </p:cNvPr>
          <p:cNvCxnSpPr>
            <a:cxnSpLocks/>
          </p:cNvCxnSpPr>
          <p:nvPr/>
        </p:nvCxnSpPr>
        <p:spPr>
          <a:xfrm flipH="1" flipV="1">
            <a:off x="8668828" y="2137003"/>
            <a:ext cx="10362" cy="339419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7FA290-7B8C-0910-8216-34E47872AD45}"/>
              </a:ext>
            </a:extLst>
          </p:cNvPr>
          <p:cNvSpPr txBox="1"/>
          <p:nvPr/>
        </p:nvSpPr>
        <p:spPr>
          <a:xfrm>
            <a:off x="7863969" y="1718403"/>
            <a:ext cx="163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107557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3" y="1831641"/>
            <a:ext cx="5502438" cy="24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4530546"/>
            <a:chOff x="1633876" y="1110379"/>
            <a:chExt cx="3038916" cy="45305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48893" y="3061933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7"/>
            <a:endCxn id="5" idx="4"/>
          </p:cNvCxnSpPr>
          <p:nvPr/>
        </p:nvCxnSpPr>
        <p:spPr>
          <a:xfrm flipV="1">
            <a:off x="7948014" y="1862014"/>
            <a:ext cx="898972" cy="94391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677830" y="2764597"/>
            <a:ext cx="316540" cy="28222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45ED68-E2EB-AFE7-3BD0-066618275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18" r="19602" b="88388"/>
          <a:stretch/>
        </p:blipFill>
        <p:spPr>
          <a:xfrm>
            <a:off x="849475" y="2130067"/>
            <a:ext cx="5528747" cy="155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6188E-1047-0BC2-5936-6B39A589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4" y="4468093"/>
            <a:ext cx="5534256" cy="135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2D4A79D-26DC-E43F-4A04-C8735E08C67C}"/>
              </a:ext>
            </a:extLst>
          </p:cNvPr>
          <p:cNvGrpSpPr/>
          <p:nvPr/>
        </p:nvGrpSpPr>
        <p:grpSpPr>
          <a:xfrm>
            <a:off x="6378222" y="1053935"/>
            <a:ext cx="3408437" cy="5344144"/>
            <a:chOff x="1633876" y="1110379"/>
            <a:chExt cx="3038916" cy="53441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D2FF784-333C-94F7-3CBC-CDAA7A16582E}"/>
                </a:ext>
              </a:extLst>
            </p:cNvPr>
            <p:cNvSpPr/>
            <p:nvPr/>
          </p:nvSpPr>
          <p:spPr>
            <a:xfrm>
              <a:off x="1876588" y="2293780"/>
              <a:ext cx="2582522" cy="1747643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6A9454-D68B-16C2-3B3A-99459CB99C17}"/>
                </a:ext>
              </a:extLst>
            </p:cNvPr>
            <p:cNvSpPr/>
            <p:nvPr/>
          </p:nvSpPr>
          <p:spPr>
            <a:xfrm>
              <a:off x="2307984" y="1619911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0A8C04-D6CD-AE95-7B68-FE1CB7BDF1E8}"/>
                </a:ext>
              </a:extLst>
            </p:cNvPr>
            <p:cNvSpPr/>
            <p:nvPr/>
          </p:nvSpPr>
          <p:spPr>
            <a:xfrm>
              <a:off x="3693881" y="1636235"/>
              <a:ext cx="282223" cy="282223"/>
            </a:xfrm>
            <a:prstGeom prst="ellipse">
              <a:avLst/>
            </a:prstGeom>
            <a:solidFill>
              <a:srgbClr val="609F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BE96E-CC5B-A358-6A68-6896C8C27E9E}"/>
                </a:ext>
              </a:extLst>
            </p:cNvPr>
            <p:cNvSpPr txBox="1"/>
            <p:nvPr/>
          </p:nvSpPr>
          <p:spPr>
            <a:xfrm>
              <a:off x="1633876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Recent Keys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00324D-DBB5-D435-CCBF-225000B8CE87}"/>
                </a:ext>
              </a:extLst>
            </p:cNvPr>
            <p:cNvSpPr txBox="1"/>
            <p:nvPr/>
          </p:nvSpPr>
          <p:spPr>
            <a:xfrm>
              <a:off x="3042351" y="1110379"/>
              <a:ext cx="1630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Values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3A801B-B665-15A5-67AA-EA1FD366C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168" y="1902134"/>
              <a:ext cx="0" cy="391646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128E708-096A-23D0-A016-1880ADB27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739" y="4041423"/>
              <a:ext cx="0" cy="7832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2046633" y="4824714"/>
              <a:ext cx="816211" cy="81621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Graphic 29">
              <a:extLst>
                <a:ext uri="{FF2B5EF4-FFF2-40B4-BE49-F238E27FC236}">
                  <a16:creationId xmlns:a16="http://schemas.microsoft.com/office/drawing/2014/main" id="{F3B661EA-7277-D743-8C26-A920DD8EC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3440996" y="4824714"/>
              <a:ext cx="793044" cy="79304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3F1D9C-5F85-BBBF-0C61-5FEB309CC590}"/>
                </a:ext>
              </a:extLst>
            </p:cNvPr>
            <p:cNvCxnSpPr>
              <a:cxnSpLocks/>
              <a:endCxn id="33" idx="4"/>
            </p:cNvCxnSpPr>
            <p:nvPr/>
          </p:nvCxnSpPr>
          <p:spPr>
            <a:xfrm flipH="1" flipV="1">
              <a:off x="3837517" y="3740234"/>
              <a:ext cx="1" cy="1084479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1DE6A9D-BFE1-370B-F835-ADED73B56BCF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 flipV="1">
              <a:off x="2478771" y="3100039"/>
              <a:ext cx="385026" cy="976459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26C5B-EA93-0B1E-1E23-57336679EBE9}"/>
                </a:ext>
              </a:extLst>
            </p:cNvPr>
            <p:cNvSpPr txBox="1"/>
            <p:nvPr/>
          </p:nvSpPr>
          <p:spPr>
            <a:xfrm>
              <a:off x="1639517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WCU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60CFDC-AA26-D44B-9132-CDE79B8F0BEE}"/>
                </a:ext>
              </a:extLst>
            </p:cNvPr>
            <p:cNvSpPr txBox="1"/>
            <p:nvPr/>
          </p:nvSpPr>
          <p:spPr>
            <a:xfrm>
              <a:off x="3042349" y="5743073"/>
              <a:ext cx="1630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RCU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8507D4-D56A-49CF-008B-0285DD500C6B}"/>
                </a:ext>
              </a:extLst>
            </p:cNvPr>
            <p:cNvSpPr/>
            <p:nvPr/>
          </p:nvSpPr>
          <p:spPr>
            <a:xfrm>
              <a:off x="3696405" y="3458011"/>
              <a:ext cx="282223" cy="28222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81A441-FBD0-4EED-6517-88E333DD125C}"/>
                </a:ext>
              </a:extLst>
            </p:cNvPr>
            <p:cNvCxnSpPr>
              <a:cxnSpLocks/>
              <a:stCxn id="33" idx="0"/>
              <a:endCxn id="5" idx="4"/>
            </p:cNvCxnSpPr>
            <p:nvPr/>
          </p:nvCxnSpPr>
          <p:spPr>
            <a:xfrm flipH="1" flipV="1">
              <a:off x="3834992" y="1918458"/>
              <a:ext cx="2524" cy="1539553"/>
            </a:xfrm>
            <a:prstGeom prst="line">
              <a:avLst/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F08F1-6173-97AA-AE57-136E962B4580}"/>
                </a:ext>
              </a:extLst>
            </p:cNvPr>
            <p:cNvSpPr txBox="1"/>
            <p:nvPr/>
          </p:nvSpPr>
          <p:spPr>
            <a:xfrm>
              <a:off x="2352628" y="5531193"/>
              <a:ext cx="1630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&lt;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1F806-F864-8CB3-1C83-A09DADAB1C0E}"/>
              </a:ext>
            </a:extLst>
          </p:cNvPr>
          <p:cNvCxnSpPr>
            <a:cxnSpLocks/>
            <a:stCxn id="66" idx="0"/>
            <a:endCxn id="5" idx="4"/>
          </p:cNvCxnSpPr>
          <p:nvPr/>
        </p:nvCxnSpPr>
        <p:spPr>
          <a:xfrm flipV="1">
            <a:off x="7869611" y="1862014"/>
            <a:ext cx="977375" cy="9406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699B4-AC4A-7DF5-E6E6-997C915E3512}"/>
              </a:ext>
            </a:extLst>
          </p:cNvPr>
          <p:cNvSpPr/>
          <p:nvPr/>
        </p:nvSpPr>
        <p:spPr>
          <a:xfrm>
            <a:off x="7315825" y="253684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77E27D-94E6-250A-847B-920E7D6181F2}"/>
              </a:ext>
            </a:extLst>
          </p:cNvPr>
          <p:cNvSpPr/>
          <p:nvPr/>
        </p:nvSpPr>
        <p:spPr>
          <a:xfrm>
            <a:off x="7450840" y="2651761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4C52AF-4667-B456-5BFC-420E80E36FD7}"/>
              </a:ext>
            </a:extLst>
          </p:cNvPr>
          <p:cNvSpPr/>
          <p:nvPr/>
        </p:nvSpPr>
        <p:spPr>
          <a:xfrm>
            <a:off x="1182167" y="2562790"/>
            <a:ext cx="1083592" cy="86472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0293A6-9DBD-CB39-716F-6571C1D015C2}"/>
              </a:ext>
            </a:extLst>
          </p:cNvPr>
          <p:cNvSpPr/>
          <p:nvPr/>
        </p:nvSpPr>
        <p:spPr>
          <a:xfrm>
            <a:off x="1304850" y="2691855"/>
            <a:ext cx="838226" cy="606592"/>
          </a:xfrm>
          <a:prstGeom prst="roundRect">
            <a:avLst>
              <a:gd name="adj" fmla="val 2252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6F9639-310D-669D-5A8F-8A24AFEDDA43}"/>
              </a:ext>
            </a:extLst>
          </p:cNvPr>
          <p:cNvSpPr txBox="1"/>
          <p:nvPr/>
        </p:nvSpPr>
        <p:spPr>
          <a:xfrm>
            <a:off x="2424028" y="2302109"/>
            <a:ext cx="3245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92D050"/>
                </a:solidFill>
                <a:latin typeface="Agency FB" panose="020B0503020202020204" pitchFamily="34" charset="0"/>
              </a:rPr>
              <a:t>Circuit Breaker </a:t>
            </a:r>
            <a:r>
              <a:rPr lang="en-US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+ </a:t>
            </a:r>
            <a:r>
              <a:rPr lang="en-US" sz="4400" b="1" dirty="0">
                <a:solidFill>
                  <a:srgbClr val="FFFF00"/>
                </a:solidFill>
                <a:latin typeface="Agency FB" panose="020B0503020202020204" pitchFamily="34" charset="0"/>
              </a:rPr>
              <a:t>Bulkhead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4FE9C1-3BF9-CC47-346A-B4E162E5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Critical Path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B15BA0-1771-A281-1137-1571FFB72104}"/>
              </a:ext>
            </a:extLst>
          </p:cNvPr>
          <p:cNvSpPr/>
          <p:nvPr/>
        </p:nvSpPr>
        <p:spPr>
          <a:xfrm>
            <a:off x="7711341" y="2802703"/>
            <a:ext cx="316540" cy="282223"/>
          </a:xfrm>
          <a:prstGeom prst="ellipse">
            <a:avLst/>
          </a:prstGeom>
          <a:solidFill>
            <a:srgbClr val="609F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4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Baseline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E9741-4BCA-04F7-C741-7BF6F9720B59}"/>
              </a:ext>
            </a:extLst>
          </p:cNvPr>
          <p:cNvSpPr txBox="1">
            <a:spLocks/>
          </p:cNvSpPr>
          <p:nvPr/>
        </p:nvSpPr>
        <p:spPr>
          <a:xfrm>
            <a:off x="-126380" y="2328993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700EA8-C376-C6E3-FA3A-8DF172B7D1AB}"/>
              </a:ext>
            </a:extLst>
          </p:cNvPr>
          <p:cNvSpPr/>
          <p:nvPr/>
        </p:nvSpPr>
        <p:spPr>
          <a:xfrm>
            <a:off x="1115680" y="3325858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normalizeH="0" baseline="0" noProof="0">
              <a:solidFill>
                <a:prstClr val="white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90E1F-49DB-8BCF-B26C-F9574CFC6CBD}"/>
              </a:ext>
            </a:extLst>
          </p:cNvPr>
          <p:cNvGrpSpPr/>
          <p:nvPr/>
        </p:nvGrpSpPr>
        <p:grpSpPr>
          <a:xfrm>
            <a:off x="1521830" y="2602246"/>
            <a:ext cx="9148340" cy="1569660"/>
            <a:chOff x="1521830" y="2602246"/>
            <a:chExt cx="9148340" cy="15696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18FC4FD-3991-87BD-B80A-85A7B2DCEC58}"/>
                </a:ext>
              </a:extLst>
            </p:cNvPr>
            <p:cNvSpPr/>
            <p:nvPr/>
          </p:nvSpPr>
          <p:spPr>
            <a:xfrm>
              <a:off x="8563418" y="2630218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B3BAF39-FAD5-DFA4-5DA5-F3A6BEAB4DC4}"/>
                </a:ext>
              </a:extLst>
            </p:cNvPr>
            <p:cNvSpPr/>
            <p:nvPr/>
          </p:nvSpPr>
          <p:spPr>
            <a:xfrm>
              <a:off x="1521830" y="2613944"/>
              <a:ext cx="2106752" cy="15137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BE05CE-6DA9-0DEE-861C-DD8D8373CB7D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 flipV="1">
              <a:off x="3628582" y="3370802"/>
              <a:ext cx="4934836" cy="16274"/>
            </a:xfrm>
            <a:prstGeom prst="line">
              <a:avLst/>
            </a:prstGeom>
            <a:ln w="57150">
              <a:solidFill>
                <a:srgbClr val="FFFF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B6FD8E-A1AE-2B11-78C5-DB1CBBEBB185}"/>
                </a:ext>
              </a:extLst>
            </p:cNvPr>
            <p:cNvSpPr/>
            <p:nvPr/>
          </p:nvSpPr>
          <p:spPr>
            <a:xfrm>
              <a:off x="4999386" y="2602246"/>
              <a:ext cx="2193228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NETWORK</a:t>
              </a:r>
              <a:b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</a:br>
              <a:r>
                <a:rPr lang="en-US" sz="48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Agency FB" panose="020B0503020202020204" pitchFamily="34" charset="0"/>
                </a:rPr>
                <a:t>CALL</a:t>
              </a:r>
            </a:p>
          </p:txBody>
        </p:sp>
      </p:grpSp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03C5D993-C9D4-155A-2DA6-22E440DA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9706" y="1912889"/>
            <a:ext cx="4208512" cy="42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3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Retries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F29EAB-1EC2-D73A-A9E1-BBE8F32E66C4}"/>
              </a:ext>
            </a:extLst>
          </p:cNvPr>
          <p:cNvSpPr txBox="1">
            <a:spLocks/>
          </p:cNvSpPr>
          <p:nvPr/>
        </p:nvSpPr>
        <p:spPr>
          <a:xfrm>
            <a:off x="5652000" y="5569460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Retry</a:t>
            </a: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904F5C3B-9FFD-372F-5832-B7F76A7EF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488047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3A53F-7DD3-B3D9-99BB-A78F47B43EEC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No Fairness</a:t>
            </a:r>
          </a:p>
        </p:txBody>
      </p:sp>
      <p:sp>
        <p:nvSpPr>
          <p:cNvPr id="8" name="&quot;No&quot; Symbol 19">
            <a:extLst>
              <a:ext uri="{FF2B5EF4-FFF2-40B4-BE49-F238E27FC236}">
                <a16:creationId xmlns:a16="http://schemas.microsoft.com/office/drawing/2014/main" id="{3E3DA955-06BE-A4FB-7D5B-A8E6F5AF1EF5}"/>
              </a:ext>
            </a:extLst>
          </p:cNvPr>
          <p:cNvSpPr/>
          <p:nvPr/>
        </p:nvSpPr>
        <p:spPr>
          <a:xfrm>
            <a:off x="922519" y="205332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7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340325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421987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340325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418499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80/s</a:t>
            </a:r>
          </a:p>
        </p:txBody>
      </p:sp>
    </p:spTree>
    <p:extLst>
      <p:ext uri="{BB962C8B-B14F-4D97-AF65-F5344CB8AC3E}">
        <p14:creationId xmlns:p14="http://schemas.microsoft.com/office/powerpoint/2010/main" val="395302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52" idx="1"/>
            <a:endCxn id="1027" idx="3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Built In Rate-Limiting</a:t>
            </a:r>
          </a:p>
        </p:txBody>
      </p: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80839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45958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AA0CB3-171F-028D-D91C-9C4316C57E4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5D0E0B-81A0-4D32-A73E-B38DA5D6C60F}"/>
              </a:ext>
            </a:extLst>
          </p:cNvPr>
          <p:cNvSpPr txBox="1">
            <a:spLocks/>
          </p:cNvSpPr>
          <p:nvPr/>
        </p:nvSpPr>
        <p:spPr>
          <a:xfrm>
            <a:off x="5231826" y="299177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2C100A-344F-A800-2EB7-92A9CFA461D2}"/>
              </a:ext>
            </a:extLst>
          </p:cNvPr>
          <p:cNvSpPr txBox="1">
            <a:spLocks/>
          </p:cNvSpPr>
          <p:nvPr/>
        </p:nvSpPr>
        <p:spPr>
          <a:xfrm>
            <a:off x="5231825" y="3773513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A8203A-9C1E-6ED9-129B-90D43885E29A}"/>
              </a:ext>
            </a:extLst>
          </p:cNvPr>
          <p:cNvSpPr txBox="1">
            <a:spLocks/>
          </p:cNvSpPr>
          <p:nvPr/>
        </p:nvSpPr>
        <p:spPr>
          <a:xfrm>
            <a:off x="5259560" y="4631059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40/s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B75823-0C0C-012A-EE0E-4D8C408C0312}"/>
              </a:ext>
            </a:extLst>
          </p:cNvPr>
          <p:cNvSpPr txBox="1">
            <a:spLocks/>
          </p:cNvSpPr>
          <p:nvPr/>
        </p:nvSpPr>
        <p:spPr>
          <a:xfrm>
            <a:off x="5259560" y="5653345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1822-3FFF-CECF-FF2E-24884FC027E9}"/>
              </a:ext>
            </a:extLst>
          </p:cNvPr>
          <p:cNvSpPr txBox="1"/>
          <p:nvPr/>
        </p:nvSpPr>
        <p:spPr>
          <a:xfrm>
            <a:off x="843208" y="2004238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Rate-Limit Changes</a:t>
            </a:r>
          </a:p>
        </p:txBody>
      </p:sp>
      <p:sp>
        <p:nvSpPr>
          <p:cNvPr id="15" name="&quot;No&quot; Symbol 19">
            <a:extLst>
              <a:ext uri="{FF2B5EF4-FFF2-40B4-BE49-F238E27FC236}">
                <a16:creationId xmlns:a16="http://schemas.microsoft.com/office/drawing/2014/main" id="{1F4685E4-0244-2F51-478A-B28BF49CECCC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14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5201557" y="2991775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Service Mesh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5210641" y="3780577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5210641" y="46250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4622714" y="22860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744" y="22790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96D1A2-1A72-99B4-C02E-FB7B93D64B5C}"/>
              </a:ext>
            </a:extLst>
          </p:cNvPr>
          <p:cNvSpPr txBox="1">
            <a:spLocks/>
          </p:cNvSpPr>
          <p:nvPr/>
        </p:nvSpPr>
        <p:spPr>
          <a:xfrm>
            <a:off x="2766085" y="4620231"/>
            <a:ext cx="968835" cy="677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120/s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097-C8C8-EC59-0F8C-0021D8F6B872}"/>
              </a:ext>
            </a:extLst>
          </p:cNvPr>
          <p:cNvSpPr txBox="1"/>
          <p:nvPr/>
        </p:nvSpPr>
        <p:spPr>
          <a:xfrm>
            <a:off x="720090" y="1984012"/>
            <a:ext cx="3833859" cy="73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Needs API Change</a:t>
            </a:r>
          </a:p>
        </p:txBody>
      </p:sp>
      <p:sp>
        <p:nvSpPr>
          <p:cNvPr id="17" name="&quot;No&quot; Symbol 19">
            <a:extLst>
              <a:ext uri="{FF2B5EF4-FFF2-40B4-BE49-F238E27FC236}">
                <a16:creationId xmlns:a16="http://schemas.microsoft.com/office/drawing/2014/main" id="{F852AB6A-325A-91FA-86EF-10093E7DF7B1}"/>
              </a:ext>
            </a:extLst>
          </p:cNvPr>
          <p:cNvSpPr/>
          <p:nvPr/>
        </p:nvSpPr>
        <p:spPr>
          <a:xfrm>
            <a:off x="473788" y="2104106"/>
            <a:ext cx="728823" cy="730936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026" name="Picture 2" descr="Istio Logo PNG Vector (SVG) Free Download">
            <a:extLst>
              <a:ext uri="{FF2B5EF4-FFF2-40B4-BE49-F238E27FC236}">
                <a16:creationId xmlns:a16="http://schemas.microsoft.com/office/drawing/2014/main" id="{A8D6C375-3666-1F06-AF48-35C3E9E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6" y="3001288"/>
            <a:ext cx="1348684" cy="7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419A81-11A8-9C58-520A-A2BA8E697035}"/>
              </a:ext>
            </a:extLst>
          </p:cNvPr>
          <p:cNvSpPr/>
          <p:nvPr/>
        </p:nvSpPr>
        <p:spPr>
          <a:xfrm>
            <a:off x="2092930" y="2966242"/>
            <a:ext cx="2307676" cy="2296836"/>
          </a:xfrm>
          <a:prstGeom prst="rect">
            <a:avLst/>
          </a:prstGeom>
          <a:noFill/>
          <a:ln w="12700">
            <a:solidFill>
              <a:srgbClr val="609FDB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54FED-D5C1-CF26-5FA7-C0AAB7CB1038}"/>
              </a:ext>
            </a:extLst>
          </p:cNvPr>
          <p:cNvCxnSpPr>
            <a:cxnSpLocks/>
          </p:cNvCxnSpPr>
          <p:nvPr/>
        </p:nvCxnSpPr>
        <p:spPr>
          <a:xfrm flipH="1" flipV="1">
            <a:off x="1554480" y="4114660"/>
            <a:ext cx="3068233" cy="25217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Redis logo | Dwglogo">
            <a:extLst>
              <a:ext uri="{FF2B5EF4-FFF2-40B4-BE49-F238E27FC236}">
                <a16:creationId xmlns:a16="http://schemas.microsoft.com/office/drawing/2014/main" id="{EA7956E3-248B-6C71-B7E1-E4780A4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88" y="5313232"/>
            <a:ext cx="2334560" cy="1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705AC2-8A74-062E-A8C7-D8A97DDCA6FF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46768" y="5263078"/>
            <a:ext cx="0" cy="41984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7337C50-7FBD-51A0-BBA8-5F8351A6CFB4}"/>
              </a:ext>
            </a:extLst>
          </p:cNvPr>
          <p:cNvSpPr txBox="1">
            <a:spLocks/>
          </p:cNvSpPr>
          <p:nvPr/>
        </p:nvSpPr>
        <p:spPr>
          <a:xfrm>
            <a:off x="1000866" y="4059706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429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E8E32C-7292-C72E-419D-FBABF759F80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27944" y="3949146"/>
            <a:ext cx="2256085" cy="17064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29">
            <a:extLst>
              <a:ext uri="{FF2B5EF4-FFF2-40B4-BE49-F238E27FC236}">
                <a16:creationId xmlns:a16="http://schemas.microsoft.com/office/drawing/2014/main" id="{42AE43F9-73A5-53B0-26D1-4AEABA9E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9084029" y="3541040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BA0B6-804A-77CD-809D-6BE79F092FD5}"/>
              </a:ext>
            </a:extLst>
          </p:cNvPr>
          <p:cNvSpPr txBox="1"/>
          <p:nvPr/>
        </p:nvSpPr>
        <p:spPr>
          <a:xfrm>
            <a:off x="8577785" y="445950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 = 400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A85D7A-8901-0B6F-87AE-DEFCE8F8F0C6}"/>
              </a:ext>
            </a:extLst>
          </p:cNvPr>
          <p:cNvSpPr txBox="1">
            <a:spLocks/>
          </p:cNvSpPr>
          <p:nvPr/>
        </p:nvSpPr>
        <p:spPr>
          <a:xfrm>
            <a:off x="7441616" y="3972005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HTTP 400</a:t>
            </a:r>
          </a:p>
        </p:txBody>
      </p:sp>
    </p:spTree>
    <p:extLst>
      <p:ext uri="{BB962C8B-B14F-4D97-AF65-F5344CB8AC3E}">
        <p14:creationId xmlns:p14="http://schemas.microsoft.com/office/powerpoint/2010/main" val="33813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27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7934960" y="3837781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75CBBB8-4572-E96E-27C3-9BF8EAAD9FAE}"/>
              </a:ext>
            </a:extLst>
          </p:cNvPr>
          <p:cNvSpPr txBox="1">
            <a:spLocks/>
          </p:cNvSpPr>
          <p:nvPr/>
        </p:nvSpPr>
        <p:spPr>
          <a:xfrm>
            <a:off x="7469964" y="3837781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7934960" y="2027663"/>
            <a:ext cx="2042160" cy="13255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210FD6-BFBF-7035-FFA5-08C450B3B16D}"/>
              </a:ext>
            </a:extLst>
          </p:cNvPr>
          <p:cNvSpPr txBox="1">
            <a:spLocks/>
          </p:cNvSpPr>
          <p:nvPr/>
        </p:nvSpPr>
        <p:spPr>
          <a:xfrm>
            <a:off x="7469964" y="202766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4ms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</p:spTree>
    <p:extLst>
      <p:ext uri="{BB962C8B-B14F-4D97-AF65-F5344CB8AC3E}">
        <p14:creationId xmlns:p14="http://schemas.microsoft.com/office/powerpoint/2010/main" val="278694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1402080" y="3174683"/>
            <a:ext cx="5445760" cy="8432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24DB63-1D04-C961-D4C9-E63EB0E01456}"/>
              </a:ext>
            </a:extLst>
          </p:cNvPr>
          <p:cNvSpPr/>
          <p:nvPr/>
        </p:nvSpPr>
        <p:spPr>
          <a:xfrm>
            <a:off x="8337878" y="2030128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545592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0807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4836160" y="3367722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BD84FE-D956-D1EC-0107-8311B40A3BB0}"/>
              </a:ext>
            </a:extLst>
          </p:cNvPr>
          <p:cNvSpPr/>
          <p:nvPr/>
        </p:nvSpPr>
        <p:spPr>
          <a:xfrm>
            <a:off x="7000240" y="3418094"/>
            <a:ext cx="802639" cy="356455"/>
          </a:xfrm>
          <a:prstGeom prst="rightArrow">
            <a:avLst>
              <a:gd name="adj1" fmla="val 32325"/>
              <a:gd name="adj2" fmla="val 6857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4711AF-7B3A-66C2-A310-5A46CA6E7D71}"/>
              </a:ext>
            </a:extLst>
          </p:cNvPr>
          <p:cNvSpPr txBox="1">
            <a:spLocks/>
          </p:cNvSpPr>
          <p:nvPr/>
        </p:nvSpPr>
        <p:spPr>
          <a:xfrm>
            <a:off x="9421035" y="4157145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500/s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538A170-F8C9-7CF2-D8FA-367EDFC153CB}"/>
              </a:ext>
            </a:extLst>
          </p:cNvPr>
          <p:cNvSpPr/>
          <p:nvPr/>
        </p:nvSpPr>
        <p:spPr>
          <a:xfrm>
            <a:off x="1028227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95A5E69-A923-B0FE-9142-DBC13018E13C}"/>
              </a:ext>
            </a:extLst>
          </p:cNvPr>
          <p:cNvSpPr/>
          <p:nvPr/>
        </p:nvSpPr>
        <p:spPr>
          <a:xfrm>
            <a:off x="10907111" y="3363178"/>
            <a:ext cx="457200" cy="4572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BC5C117-FB38-7943-912A-018C1DDA086A}"/>
              </a:ext>
            </a:extLst>
          </p:cNvPr>
          <p:cNvSpPr/>
          <p:nvPr/>
        </p:nvSpPr>
        <p:spPr>
          <a:xfrm>
            <a:off x="359291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42177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41C11E3-1C9B-35F9-1178-DC82FE1ACC86}"/>
              </a:ext>
            </a:extLst>
          </p:cNvPr>
          <p:cNvSpPr/>
          <p:nvPr/>
        </p:nvSpPr>
        <p:spPr>
          <a:xfrm>
            <a:off x="2973158" y="3363178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F55C3B8-BB50-7E64-6F29-8994FBF771D1}"/>
              </a:ext>
            </a:extLst>
          </p:cNvPr>
          <p:cNvSpPr/>
          <p:nvPr/>
        </p:nvSpPr>
        <p:spPr>
          <a:xfrm>
            <a:off x="172991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46B04CF-4307-B1FE-0584-E462DD0CEBA6}"/>
              </a:ext>
            </a:extLst>
          </p:cNvPr>
          <p:cNvSpPr/>
          <p:nvPr/>
        </p:nvSpPr>
        <p:spPr>
          <a:xfrm>
            <a:off x="2354756" y="3367127"/>
            <a:ext cx="457200" cy="457200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13E7-1EBB-9CCF-871B-0A33C01F8DCC}"/>
              </a:ext>
            </a:extLst>
          </p:cNvPr>
          <p:cNvSpPr txBox="1">
            <a:spLocks/>
          </p:cNvSpPr>
          <p:nvPr/>
        </p:nvSpPr>
        <p:spPr>
          <a:xfrm>
            <a:off x="1805940" y="3852704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= 30s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99446-A571-C7C2-F6C4-1FE93E8C4DAC}"/>
              </a:ext>
            </a:extLst>
          </p:cNvPr>
          <p:cNvSpPr/>
          <p:nvPr/>
        </p:nvSpPr>
        <p:spPr>
          <a:xfrm>
            <a:off x="8331879" y="9828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488BEFE-4370-9C4E-64B4-32F72FFADE42}"/>
              </a:ext>
            </a:extLst>
          </p:cNvPr>
          <p:cNvSpPr/>
          <p:nvPr/>
        </p:nvSpPr>
        <p:spPr>
          <a:xfrm rot="16200000">
            <a:off x="3824973" y="151130"/>
            <a:ext cx="599975" cy="5052060"/>
          </a:xfrm>
          <a:prstGeom prst="rightBrace">
            <a:avLst>
              <a:gd name="adj1" fmla="val 75011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0D0C1B-85EB-0438-BA90-01C89DA20369}"/>
              </a:ext>
            </a:extLst>
          </p:cNvPr>
          <p:cNvSpPr txBox="1">
            <a:spLocks/>
          </p:cNvSpPr>
          <p:nvPr/>
        </p:nvSpPr>
        <p:spPr>
          <a:xfrm>
            <a:off x="1805940" y="1351597"/>
            <a:ext cx="463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15,000 items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680BA7-BE58-4EA3-F650-55CCC75965F1}"/>
              </a:ext>
            </a:extLst>
          </p:cNvPr>
          <p:cNvSpPr/>
          <p:nvPr/>
        </p:nvSpPr>
        <p:spPr>
          <a:xfrm>
            <a:off x="8331879" y="3123685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D04312-4A12-11A2-0006-927757C964EF}"/>
              </a:ext>
            </a:extLst>
          </p:cNvPr>
          <p:cNvSpPr/>
          <p:nvPr/>
        </p:nvSpPr>
        <p:spPr>
          <a:xfrm>
            <a:off x="8321983" y="4217242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985641-0D1A-6789-742B-682F9A82D51A}"/>
              </a:ext>
            </a:extLst>
          </p:cNvPr>
          <p:cNvSpPr/>
          <p:nvPr/>
        </p:nvSpPr>
        <p:spPr>
          <a:xfrm>
            <a:off x="8331879" y="5310799"/>
            <a:ext cx="1209040" cy="7847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A60FBB8-BE53-F4E2-D319-9550C87154D7}"/>
              </a:ext>
            </a:extLst>
          </p:cNvPr>
          <p:cNvSpPr txBox="1">
            <a:spLocks/>
          </p:cNvSpPr>
          <p:nvPr/>
        </p:nvSpPr>
        <p:spPr>
          <a:xfrm>
            <a:off x="7440426" y="742947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79F48FA-8A84-3538-D986-A0CA277FB0B1}"/>
              </a:ext>
            </a:extLst>
          </p:cNvPr>
          <p:cNvSpPr txBox="1">
            <a:spLocks/>
          </p:cNvSpPr>
          <p:nvPr/>
        </p:nvSpPr>
        <p:spPr>
          <a:xfrm>
            <a:off x="7413909" y="178020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34EE177-1D7E-8FEB-77D7-ADC271F6A86C}"/>
              </a:ext>
            </a:extLst>
          </p:cNvPr>
          <p:cNvSpPr txBox="1">
            <a:spLocks/>
          </p:cNvSpPr>
          <p:nvPr/>
        </p:nvSpPr>
        <p:spPr>
          <a:xfrm>
            <a:off x="7450323" y="2872013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D0583F4-18A9-B734-486A-09AC3826A7E8}"/>
              </a:ext>
            </a:extLst>
          </p:cNvPr>
          <p:cNvSpPr txBox="1">
            <a:spLocks/>
          </p:cNvSpPr>
          <p:nvPr/>
        </p:nvSpPr>
        <p:spPr>
          <a:xfrm>
            <a:off x="7440426" y="3945648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313CC3A-EB66-DE6A-BFF4-D1D7227719CD}"/>
              </a:ext>
            </a:extLst>
          </p:cNvPr>
          <p:cNvSpPr txBox="1">
            <a:spLocks/>
          </p:cNvSpPr>
          <p:nvPr/>
        </p:nvSpPr>
        <p:spPr>
          <a:xfrm>
            <a:off x="7450323" y="5034782"/>
            <a:ext cx="29721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10ms</a:t>
            </a:r>
          </a:p>
        </p:txBody>
      </p:sp>
    </p:spTree>
    <p:extLst>
      <p:ext uri="{BB962C8B-B14F-4D97-AF65-F5344CB8AC3E}">
        <p14:creationId xmlns:p14="http://schemas.microsoft.com/office/powerpoint/2010/main" val="140477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1D82-1975-622A-13B9-9EF66EE5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Moving Towards RabbitMQ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21339-9090-1E0F-36C1-39BAFB98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2" b="6082"/>
          <a:stretch/>
        </p:blipFill>
        <p:spPr bwMode="auto">
          <a:xfrm>
            <a:off x="838200" y="3171278"/>
            <a:ext cx="5520190" cy="7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FB8CB-F4A4-E77C-86A1-4E688278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366212"/>
            <a:ext cx="10682575" cy="143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C0985-FABA-07CD-DE28-43DA120E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623" y="1851660"/>
            <a:ext cx="4945151" cy="203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CD3CE-21EF-63F2-6F5F-D48BD5364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44" b="66793"/>
          <a:stretch/>
        </p:blipFill>
        <p:spPr>
          <a:xfrm>
            <a:off x="838200" y="1851660"/>
            <a:ext cx="5520190" cy="77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893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D0B29B6C-E171-CDFF-ACC5-4DFD5DEAECF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890673" y="3094918"/>
            <a:ext cx="1643228" cy="843562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96F6915-4DA5-E03B-6C34-98F32452747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07087" y="3938483"/>
            <a:ext cx="1601308" cy="6923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88F1BA-A1CA-5098-0BDC-369A3C9F70C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3524" y="4010652"/>
            <a:ext cx="1524871" cy="812559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CAE781F-5534-945F-CD12-138760993D37}"/>
              </a:ext>
            </a:extLst>
          </p:cNvPr>
          <p:cNvSpPr/>
          <p:nvPr/>
        </p:nvSpPr>
        <p:spPr>
          <a:xfrm>
            <a:off x="1797950" y="3458421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50A38F-6D1F-F521-B1D2-E3FC0458890A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340311" y="3938481"/>
            <a:ext cx="839573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32936876-24F4-ACB2-EEF1-46581D36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Separate by API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E803-200F-0F3E-A7D3-2478D02CB1A0}"/>
              </a:ext>
            </a:extLst>
          </p:cNvPr>
          <p:cNvSpPr/>
          <p:nvPr/>
        </p:nvSpPr>
        <p:spPr>
          <a:xfrm>
            <a:off x="4533901" y="2882385"/>
            <a:ext cx="2744999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73DD5D2-5095-DC18-8195-416C7FD001F0}"/>
              </a:ext>
            </a:extLst>
          </p:cNvPr>
          <p:cNvSpPr/>
          <p:nvPr/>
        </p:nvSpPr>
        <p:spPr>
          <a:xfrm>
            <a:off x="6577287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02685ED-13A4-57AC-7E1F-645717CD92E7}"/>
              </a:ext>
            </a:extLst>
          </p:cNvPr>
          <p:cNvSpPr/>
          <p:nvPr/>
        </p:nvSpPr>
        <p:spPr>
          <a:xfrm>
            <a:off x="6892245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46A68C7-C0C6-8483-DCEF-D4241131A552}"/>
              </a:ext>
            </a:extLst>
          </p:cNvPr>
          <p:cNvSpPr/>
          <p:nvPr/>
        </p:nvSpPr>
        <p:spPr>
          <a:xfrm>
            <a:off x="6264889" y="297968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607B3E7-FA84-55DF-0329-97D6DF5BA06E}"/>
              </a:ext>
            </a:extLst>
          </p:cNvPr>
          <p:cNvSpPr/>
          <p:nvPr/>
        </p:nvSpPr>
        <p:spPr>
          <a:xfrm>
            <a:off x="5953177" y="2977398"/>
            <a:ext cx="230457" cy="230457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7424B-3EF3-D93D-2EE2-08915EB4A899}"/>
              </a:ext>
            </a:extLst>
          </p:cNvPr>
          <p:cNvSpPr/>
          <p:nvPr/>
        </p:nvSpPr>
        <p:spPr>
          <a:xfrm>
            <a:off x="4508395" y="3725950"/>
            <a:ext cx="2745000" cy="425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0504FAF-5229-5B92-8B76-13BDF0DFF68F}"/>
              </a:ext>
            </a:extLst>
          </p:cNvPr>
          <p:cNvSpPr/>
          <p:nvPr/>
        </p:nvSpPr>
        <p:spPr>
          <a:xfrm>
            <a:off x="6551781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9F0B14F-08B1-0628-88F4-B7278F6BF66D}"/>
              </a:ext>
            </a:extLst>
          </p:cNvPr>
          <p:cNvSpPr/>
          <p:nvPr/>
        </p:nvSpPr>
        <p:spPr>
          <a:xfrm>
            <a:off x="6866739" y="3823253"/>
            <a:ext cx="230457" cy="23045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4C972-43DE-9850-90F3-69F69F57348B}"/>
              </a:ext>
            </a:extLst>
          </p:cNvPr>
          <p:cNvGrpSpPr/>
          <p:nvPr/>
        </p:nvGrpSpPr>
        <p:grpSpPr>
          <a:xfrm>
            <a:off x="4508395" y="4610678"/>
            <a:ext cx="2745000" cy="425065"/>
            <a:chOff x="1402080" y="3174683"/>
            <a:chExt cx="5445760" cy="8432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C94DE9-DD85-82B8-AFD7-AB10959B7F75}"/>
                </a:ext>
              </a:extLst>
            </p:cNvPr>
            <p:cNvSpPr/>
            <p:nvPr/>
          </p:nvSpPr>
          <p:spPr>
            <a:xfrm>
              <a:off x="1402080" y="3174683"/>
              <a:ext cx="5445760" cy="8432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0E0A22E-8303-75A7-111D-3B2A0DB4E73B}"/>
                </a:ext>
              </a:extLst>
            </p:cNvPr>
            <p:cNvSpPr/>
            <p:nvPr/>
          </p:nvSpPr>
          <p:spPr>
            <a:xfrm>
              <a:off x="545592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5037C45F-4C4E-5B37-43B2-58871027CE72}"/>
                </a:ext>
              </a:extLst>
            </p:cNvPr>
            <p:cNvSpPr/>
            <p:nvPr/>
          </p:nvSpPr>
          <p:spPr>
            <a:xfrm>
              <a:off x="6080760" y="3367722"/>
              <a:ext cx="457200" cy="457200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66264D-9EA6-ED0A-A3E7-8308C8878F46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 flipV="1">
            <a:off x="7278900" y="3094918"/>
            <a:ext cx="1032036" cy="84356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43161F-4343-94DB-F502-E8342E6CE759}"/>
              </a:ext>
            </a:extLst>
          </p:cNvPr>
          <p:cNvCxnSpPr>
            <a:cxnSpLocks/>
            <a:stCxn id="29" idx="1"/>
            <a:endCxn id="14" idx="3"/>
          </p:cNvCxnSpPr>
          <p:nvPr/>
        </p:nvCxnSpPr>
        <p:spPr>
          <a:xfrm flipH="1">
            <a:off x="7253395" y="3938483"/>
            <a:ext cx="105754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307F85-6C7B-DEC7-C6DC-72EF3606689A}"/>
              </a:ext>
            </a:extLst>
          </p:cNvPr>
          <p:cNvCxnSpPr>
            <a:cxnSpLocks/>
            <a:stCxn id="29" idx="1"/>
            <a:endCxn id="34" idx="3"/>
          </p:cNvCxnSpPr>
          <p:nvPr/>
        </p:nvCxnSpPr>
        <p:spPr>
          <a:xfrm flipH="1">
            <a:off x="7253395" y="3938483"/>
            <a:ext cx="1057541" cy="884728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raphic 29">
            <a:extLst>
              <a:ext uri="{FF2B5EF4-FFF2-40B4-BE49-F238E27FC236}">
                <a16:creationId xmlns:a16="http://schemas.microsoft.com/office/drawing/2014/main" id="{6DABB55D-3DAE-2858-66D8-E403BB1F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79884" y="3530375"/>
            <a:ext cx="816211" cy="8162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ED16ED1-CCF2-984B-B0BB-9EE436D6372D}"/>
              </a:ext>
            </a:extLst>
          </p:cNvPr>
          <p:cNvGrpSpPr/>
          <p:nvPr/>
        </p:nvGrpSpPr>
        <p:grpSpPr>
          <a:xfrm>
            <a:off x="7732093" y="2171700"/>
            <a:ext cx="2205230" cy="3360419"/>
            <a:chOff x="8497903" y="2171700"/>
            <a:chExt cx="2205230" cy="33604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80B241-3339-A85D-0A18-41A69DEA2CA1}"/>
                </a:ext>
              </a:extLst>
            </p:cNvPr>
            <p:cNvSpPr/>
            <p:nvPr/>
          </p:nvSpPr>
          <p:spPr>
            <a:xfrm>
              <a:off x="9076746" y="3604400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D24DB63-1D04-C961-D4C9-E63EB0E01456}"/>
                </a:ext>
              </a:extLst>
            </p:cNvPr>
            <p:cNvSpPr/>
            <p:nvPr/>
          </p:nvSpPr>
          <p:spPr>
            <a:xfrm>
              <a:off x="9239854" y="3748959"/>
              <a:ext cx="1029375" cy="66816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75CBBB8-4572-E96E-27C3-9BF8EAAD9FAE}"/>
                </a:ext>
              </a:extLst>
            </p:cNvPr>
            <p:cNvSpPr txBox="1">
              <a:spLocks/>
            </p:cNvSpPr>
            <p:nvPr/>
          </p:nvSpPr>
          <p:spPr>
            <a:xfrm>
              <a:off x="9005467" y="3721919"/>
              <a:ext cx="1498148" cy="6681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Worker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E2E24-48B0-E648-A152-EDE87C541201}"/>
                </a:ext>
              </a:extLst>
            </p:cNvPr>
            <p:cNvSpPr/>
            <p:nvPr/>
          </p:nvSpPr>
          <p:spPr>
            <a:xfrm>
              <a:off x="8497903" y="2171700"/>
              <a:ext cx="2205230" cy="3360419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Scaling</a:t>
              </a: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</a:t>
              </a:r>
            </a:p>
          </p:txBody>
        </p:sp>
      </p:grpSp>
      <p:pic>
        <p:nvPicPr>
          <p:cNvPr id="60" name="Graphic 6">
            <a:extLst>
              <a:ext uri="{FF2B5EF4-FFF2-40B4-BE49-F238E27FC236}">
                <a16:creationId xmlns:a16="http://schemas.microsoft.com/office/drawing/2014/main" id="{5245EAAF-62BC-6C4E-92DA-E1B73BBF5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5123" y="2171700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bbitMQ Logo PNG Transparent &amp; SVG Vector - Freebie Supply">
            <a:extLst>
              <a:ext uri="{FF2B5EF4-FFF2-40B4-BE49-F238E27FC236}">
                <a16:creationId xmlns:a16="http://schemas.microsoft.com/office/drawing/2014/main" id="{1B97926F-E6FC-94CA-F4E2-5DC603FF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17" y="5495406"/>
            <a:ext cx="784965" cy="830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A8731F-FD75-B938-E9D8-3E167E3D2576}"/>
              </a:ext>
            </a:extLst>
          </p:cNvPr>
          <p:cNvSpPr/>
          <p:nvPr/>
        </p:nvSpPr>
        <p:spPr>
          <a:xfrm>
            <a:off x="1932577" y="3604400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CCF7D0B-7AB9-8BC1-31EA-D0E4103AC01D}"/>
              </a:ext>
            </a:extLst>
          </p:cNvPr>
          <p:cNvSpPr/>
          <p:nvPr/>
        </p:nvSpPr>
        <p:spPr>
          <a:xfrm>
            <a:off x="2095685" y="3748959"/>
            <a:ext cx="1029375" cy="6681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itle 1">
            <a:extLst>
              <a:ext uri="{FF2B5EF4-FFF2-40B4-BE49-F238E27FC236}">
                <a16:creationId xmlns:a16="http://schemas.microsoft.com/office/drawing/2014/main" id="{90F76ACE-0F59-2F14-D177-DCFD1AC85D25}"/>
              </a:ext>
            </a:extLst>
          </p:cNvPr>
          <p:cNvSpPr txBox="1">
            <a:spLocks/>
          </p:cNvSpPr>
          <p:nvPr/>
        </p:nvSpPr>
        <p:spPr>
          <a:xfrm>
            <a:off x="1861298" y="3721919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Service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9266A20-3B3A-58D2-17BF-D58789A2FBF9}"/>
              </a:ext>
            </a:extLst>
          </p:cNvPr>
          <p:cNvSpPr/>
          <p:nvPr/>
        </p:nvSpPr>
        <p:spPr>
          <a:xfrm>
            <a:off x="1353734" y="2171700"/>
            <a:ext cx="2205230" cy="3360419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103D40E-7090-1576-D7C7-170B252D718A}"/>
              </a:ext>
            </a:extLst>
          </p:cNvPr>
          <p:cNvSpPr txBox="1"/>
          <p:nvPr/>
        </p:nvSpPr>
        <p:spPr>
          <a:xfrm>
            <a:off x="9678508" y="4525050"/>
            <a:ext cx="182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RCU</a:t>
            </a:r>
          </a:p>
        </p:txBody>
      </p:sp>
      <p:pic>
        <p:nvPicPr>
          <p:cNvPr id="1033" name="Graphic 6">
            <a:extLst>
              <a:ext uri="{FF2B5EF4-FFF2-40B4-BE49-F238E27FC236}">
                <a16:creationId xmlns:a16="http://schemas.microsoft.com/office/drawing/2014/main" id="{A51EB822-E582-2D1B-DD62-7198EC49F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6764" y="2164774"/>
            <a:ext cx="381000" cy="38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2B32A-9726-5E18-2793-BA54CCAFDDBF}"/>
              </a:ext>
            </a:extLst>
          </p:cNvPr>
          <p:cNvSpPr txBox="1">
            <a:spLocks/>
          </p:cNvSpPr>
          <p:nvPr/>
        </p:nvSpPr>
        <p:spPr>
          <a:xfrm>
            <a:off x="4193508" y="2299226"/>
            <a:ext cx="1498148" cy="66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24855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Direct Write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C672A-6BEF-9725-FC9F-7FAD330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6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Single Worker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A6C2-46D3-485E-2015-A1B4C250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2"/>
            <a:ext cx="12192000" cy="57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F562-8C88-5089-2310-7D48F7C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Driving Forces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408E0-E0F4-D648-20C8-0EB6FAE48C26}"/>
              </a:ext>
            </a:extLst>
          </p:cNvPr>
          <p:cNvGrpSpPr/>
          <p:nvPr/>
        </p:nvGrpSpPr>
        <p:grpSpPr>
          <a:xfrm>
            <a:off x="2382499" y="2238279"/>
            <a:ext cx="8285500" cy="3686176"/>
            <a:chOff x="2382499" y="2238279"/>
            <a:chExt cx="8285500" cy="3686176"/>
          </a:xfrm>
        </p:grpSpPr>
        <p:sp>
          <p:nvSpPr>
            <p:cNvPr id="10" name="Arrow: Curved Down 9">
              <a:extLst>
                <a:ext uri="{FF2B5EF4-FFF2-40B4-BE49-F238E27FC236}">
                  <a16:creationId xmlns:a16="http://schemas.microsoft.com/office/drawing/2014/main" id="{67BC96A8-66D5-E05A-3974-1D95791F6A4E}"/>
                </a:ext>
              </a:extLst>
            </p:cNvPr>
            <p:cNvSpPr/>
            <p:nvPr/>
          </p:nvSpPr>
          <p:spPr>
            <a:xfrm rot="10265933">
              <a:off x="3053293" y="4323576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78C2B7E7-3E85-328F-C862-91F9655A144D}"/>
                </a:ext>
              </a:extLst>
            </p:cNvPr>
            <p:cNvSpPr/>
            <p:nvPr/>
          </p:nvSpPr>
          <p:spPr>
            <a:xfrm rot="21095553">
              <a:off x="2847297" y="2455990"/>
              <a:ext cx="5932968" cy="1325715"/>
            </a:xfrm>
            <a:prstGeom prst="curvedDownArrow">
              <a:avLst/>
            </a:prstGeom>
            <a:solidFill>
              <a:srgbClr val="609F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DF3911-9344-4815-4090-4A0A8C1C782E}"/>
                </a:ext>
              </a:extLst>
            </p:cNvPr>
            <p:cNvSpPr txBox="1"/>
            <p:nvPr/>
          </p:nvSpPr>
          <p:spPr>
            <a:xfrm>
              <a:off x="2382499" y="3716073"/>
              <a:ext cx="1207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latency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2F2C34-7053-4E9E-39E0-95574F58EFD9}"/>
                </a:ext>
              </a:extLst>
            </p:cNvPr>
            <p:cNvSpPr txBox="1"/>
            <p:nvPr/>
          </p:nvSpPr>
          <p:spPr>
            <a:xfrm>
              <a:off x="4467556" y="2238279"/>
              <a:ext cx="15522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availability</a:t>
              </a:r>
              <a:endParaRPr lang="en-US" sz="2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708266-BD72-27FC-736A-0DB70717FF7C}"/>
                </a:ext>
              </a:extLst>
            </p:cNvPr>
            <p:cNvSpPr txBox="1"/>
            <p:nvPr/>
          </p:nvSpPr>
          <p:spPr>
            <a:xfrm>
              <a:off x="4106310" y="5401235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Conway’s law</a:t>
              </a:r>
              <a:endParaRPr lang="en-US" sz="2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0EC49A-3E52-AFAE-B1E5-D3ADF78A28E7}"/>
                </a:ext>
              </a:extLst>
            </p:cNvPr>
            <p:cNvSpPr txBox="1"/>
            <p:nvPr/>
          </p:nvSpPr>
          <p:spPr>
            <a:xfrm>
              <a:off x="7132210" y="2378429"/>
              <a:ext cx="353578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reliability</a:t>
              </a:r>
              <a:r>
                <a:rPr lang="en-US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C8ECB-7A37-62F6-5E70-0EB7C00B1D09}"/>
                </a:ext>
              </a:extLst>
            </p:cNvPr>
            <p:cNvSpPr txBox="1"/>
            <p:nvPr/>
          </p:nvSpPr>
          <p:spPr>
            <a:xfrm>
              <a:off x="7473700" y="4724823"/>
              <a:ext cx="22747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queuing theory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5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691-817A-BCBF-2977-2BE2E782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207"/>
            <a:ext cx="10515600" cy="45783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Five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38D08-B48F-E61F-D822-DF80281C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043"/>
            <a:ext cx="12192000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4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DC7B509-2EC4-97A6-1CCA-0CEC2D8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DC6E1"/>
                </a:solidFill>
              </a:rPr>
              <a:t>Thank You!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BEE745-7E87-B68A-838D-C1D9E98F04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2F4AE79C-FE30-42C3-D8F9-6E179D0D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7924798" y="2209800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AF85AF-0C69-AE13-0AFF-391238857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" y="28714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CC2BB-C7FA-3061-8A9D-0A3E5189E227}"/>
              </a:ext>
            </a:extLst>
          </p:cNvPr>
          <p:cNvSpPr txBox="1"/>
          <p:nvPr/>
        </p:nvSpPr>
        <p:spPr>
          <a:xfrm>
            <a:off x="1824751" y="29115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87577-3783-E5C2-752D-CB81B3DFBE02}"/>
              </a:ext>
            </a:extLst>
          </p:cNvPr>
          <p:cNvSpPr txBox="1"/>
          <p:nvPr/>
        </p:nvSpPr>
        <p:spPr>
          <a:xfrm>
            <a:off x="1824751" y="5025543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C35E9-CA48-FDD7-C978-C924D6F8D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3" y="49546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9FC5E-C6EA-E2ED-95A6-AD472BF83FB3}"/>
              </a:ext>
            </a:extLst>
          </p:cNvPr>
          <p:cNvSpPr txBox="1"/>
          <p:nvPr/>
        </p:nvSpPr>
        <p:spPr>
          <a:xfrm>
            <a:off x="1824751" y="3968570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3874A7-D0F7-01B6-FA22-F93917981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028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C7F3F01-9413-4D0E-182F-06F51306B93B}"/>
              </a:ext>
            </a:extLst>
          </p:cNvPr>
          <p:cNvSpPr txBox="1">
            <a:spLocks/>
          </p:cNvSpPr>
          <p:nvPr/>
        </p:nvSpPr>
        <p:spPr>
          <a:xfrm>
            <a:off x="7582819" y="5096668"/>
            <a:ext cx="3154363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C86785F-BB51-1571-713E-A21AFDE4DA34}"/>
              </a:ext>
            </a:extLst>
          </p:cNvPr>
          <p:cNvSpPr txBox="1">
            <a:spLocks/>
          </p:cNvSpPr>
          <p:nvPr/>
        </p:nvSpPr>
        <p:spPr>
          <a:xfrm>
            <a:off x="7589169" y="5534818"/>
            <a:ext cx="3148013" cy="43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69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52D10BD9-A6B3-4C3A-BF6A-0F36831C5A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ZC5P</a:t>
            </a:r>
          </a:p>
        </p:txBody>
      </p:sp>
    </p:spTree>
    <p:extLst>
      <p:ext uri="{BB962C8B-B14F-4D97-AF65-F5344CB8AC3E}">
        <p14:creationId xmlns:p14="http://schemas.microsoft.com/office/powerpoint/2010/main" val="89968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https://www.igvita.com/2012/07/19/latency-the-new-web-performance-bottleneck/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https://docs.google.com/a/chromium.org/viewer?a=v&amp;pid=sites&amp;srcid=Y2hyb21pdW0ub3JnfGRldnxneDoxMzcyOWI1N2I4YzI3NzE2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https://www.cloudping.co/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https://aws-latency-test.com/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https://colin-scott.github.io/personal_website/research/interactive_latency.html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https://gist.github.com/jboner/2841832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https://blog.bytebytego.com/p/ep22-latency-numbers-you-should-know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https://eventhelix.com/fault-handling/system-reliability-availability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https://eventhelix.com/fault-handling/reliability-availability-basics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https://en.wikipedia.org/wiki/Fallacies_of_distributed_computing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SQS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https://d1.awsstatic.com/architecture-diagrams/ArchitectureDiagrams/unreal-engines-pixel-streaming-on-aws-ra.pdf?did=wp_card&amp;trk=wp_card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https://www.joelonsoftware.com/2002/11/11/the-law-of-leaky-abstractions/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Queuing Theory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https://www.youtube.com/watch?v=oQGreeij-OE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https://www.youtube.com/watch?v=raRpbsWQBCo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https://en.wikipedia.org/wiki/Little%27s_law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https://en.wikipedia.org/wiki/Kendall%27s_notation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https://dzone.com/articles/applying-back-pressure-when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Rapid-Read Protection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http://www.datastax.com/dev/blog/rapid-read-protection-in-cassandra-2-0-2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72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Architecture Katas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https://nealford.com/katas/kata?id=GoingGoingGone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Kafka / Kinesis Multi-Region Examples</a:t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https://aws.amazon.com/blogs/big-data/increase-apache-kafkas-resiliency-with-a-multi-region-deployment-and-mirrormaker-2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https://aws.amazon.com/blogs/big-data/build-highly-available-streams-with-amazon-kinesis-data-streams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The Twelve-Factor App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https://12factor.net/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Rate-Limiting Sandbox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https://github.com/gitaroktato/system-design-excercises/tree/main/rate-limiting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Microservices Availability Simulator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https://github.com/gitaroktato/microservices-availability-simulator</a:t>
            </a:r>
          </a:p>
        </p:txBody>
      </p:sp>
    </p:spTree>
    <p:extLst>
      <p:ext uri="{BB962C8B-B14F-4D97-AF65-F5344CB8AC3E}">
        <p14:creationId xmlns:p14="http://schemas.microsoft.com/office/powerpoint/2010/main" val="127330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0670-A20B-6EAB-2B92-7D37394B384D}"/>
              </a:ext>
            </a:extLst>
          </p:cNvPr>
          <p:cNvSpPr txBox="1"/>
          <p:nvPr/>
        </p:nvSpPr>
        <p:spPr>
          <a:xfrm>
            <a:off x="838200" y="1690688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01A4-FD50-36E5-5AD5-ECB047946FEC}"/>
              </a:ext>
            </a:extLst>
          </p:cNvPr>
          <p:cNvSpPr txBox="1"/>
          <p:nvPr/>
        </p:nvSpPr>
        <p:spPr>
          <a:xfrm>
            <a:off x="925830" y="1690688"/>
            <a:ext cx="10858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Backpressure with RabbitMQ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https://www.rabbitmq.com/maxlength.html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https://www.rabbitmq.com/tutorials/tutorial-six-java.html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https://www.rabbitmq.com/consumers.html#single-active-consumer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https://www.rabbitmq.com/flow-control.html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https://blog.rabbitmq.com/posts/2020/05/quorum-queues-and-flow-control-the-concepts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https://www.rabbitmq.com/consumer-prefetch.html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https://blog.rabbitmq.com/posts/2014/04/finding-bottlenecks-with-rabbitmq-3-3/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https://blog.rabbitmq.com/posts/2015/10/new-credit-flow-settings-on-rabbitmq-3-5-5/</a:t>
            </a:r>
          </a:p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https://www.rabbitmq.com/confirms.html#publisher-confirms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03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99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ight sky, ocean floor&#10;&#10;Description automatically generated">
            <a:extLst>
              <a:ext uri="{FF2B5EF4-FFF2-40B4-BE49-F238E27FC236}">
                <a16:creationId xmlns:a16="http://schemas.microsoft.com/office/drawing/2014/main" id="{4A89A05A-0C5D-1EF8-E472-6C7C78AC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0" r="2499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989FF-7CBE-BD9D-7EE5-C0671C8C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Agency FB" panose="020B0503020202020204" pitchFamily="34" charset="0"/>
              </a:rPr>
              <a:t>Aspects of Microservice Interactions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0BA5-BCF1-F692-1EAA-E0B3C49BFC04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ketchfab.com/3d-models/death-star-ii-17ccca0dbb6b4e338fa999202f9e668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A964E9CC-7C0E-E376-8C60-C48B7097F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50973" b="52805"/>
          <a:stretch/>
        </p:blipFill>
        <p:spPr bwMode="auto">
          <a:xfrm>
            <a:off x="1817226" y="2286905"/>
            <a:ext cx="2002420" cy="2182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4E432B01-30D4-2A58-E438-47B9AD192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50602" r="52212"/>
          <a:stretch/>
        </p:blipFill>
        <p:spPr bwMode="auto">
          <a:xfrm>
            <a:off x="8449518" y="2235977"/>
            <a:ext cx="1956122" cy="228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An open-source benchmark suite for microservices and their  hardware-software implications for cloud &amp; edge systems | the morning paper">
            <a:extLst>
              <a:ext uri="{FF2B5EF4-FFF2-40B4-BE49-F238E27FC236}">
                <a16:creationId xmlns:a16="http://schemas.microsoft.com/office/drawing/2014/main" id="{8D8E09DC-579B-8773-F038-CE777049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5" r="8174" b="53194"/>
          <a:stretch/>
        </p:blipFill>
        <p:spPr bwMode="auto">
          <a:xfrm>
            <a:off x="5156521" y="2295906"/>
            <a:ext cx="1956122" cy="2164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E90BC-0EA7-1304-9C8B-9AECAC0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Death Star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23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6C5E0-B4AA-9975-4980-ACEC230B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10" y="1456630"/>
            <a:ext cx="6352993" cy="3944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80120-2C6A-5190-FF3A-72857E11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10" y="1456630"/>
            <a:ext cx="6649419" cy="3944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8B55-C716-900A-B5AE-3FA24AFE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" t="30725" r="36374" b="571"/>
          <a:stretch/>
        </p:blipFill>
        <p:spPr>
          <a:xfrm>
            <a:off x="4004733" y="776111"/>
            <a:ext cx="7349067" cy="530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F4B20F5D-B421-ED54-430E-B47CE6FE6F4E}"/>
              </a:ext>
            </a:extLst>
          </p:cNvPr>
          <p:cNvSpPr/>
          <p:nvPr/>
        </p:nvSpPr>
        <p:spPr>
          <a:xfrm flipV="1">
            <a:off x="6096000" y="1690687"/>
            <a:ext cx="3939822" cy="984779"/>
          </a:xfrm>
          <a:prstGeom prst="arc">
            <a:avLst>
              <a:gd name="adj1" fmla="val 10802416"/>
              <a:gd name="adj2" fmla="val 0"/>
            </a:avLst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2D63-E5FB-AEAB-6282-35A4DDE6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Latency Numbers </a:t>
            </a:r>
            <a:r>
              <a:rPr lang="en-US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Every Programmer Should Know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F4FCB-6858-E4F6-60BC-3EE98C87A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9" r="1212"/>
          <a:stretch/>
        </p:blipFill>
        <p:spPr>
          <a:xfrm>
            <a:off x="592667" y="1687866"/>
            <a:ext cx="11006666" cy="4427890"/>
          </a:xfrm>
          <a:prstGeom prst="roundRect">
            <a:avLst>
              <a:gd name="adj" fmla="val 2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951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9FC86B-DB2D-8424-5E8F-6B84B2C6D357}"/>
              </a:ext>
            </a:extLst>
          </p:cNvPr>
          <p:cNvGrpSpPr/>
          <p:nvPr/>
        </p:nvGrpSpPr>
        <p:grpSpPr>
          <a:xfrm>
            <a:off x="1555662" y="419099"/>
            <a:ext cx="9080676" cy="6019802"/>
            <a:chOff x="2448384" y="369568"/>
            <a:chExt cx="7295232" cy="4705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192BBA-5A16-C0A2-37FD-2A3BB436F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131"/>
            <a:stretch/>
          </p:blipFill>
          <p:spPr>
            <a:xfrm>
              <a:off x="2448384" y="369568"/>
              <a:ext cx="7295232" cy="2133602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61E815-6497-344C-DF9E-C5E8684D6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74"/>
            <a:stretch/>
          </p:blipFill>
          <p:spPr>
            <a:xfrm>
              <a:off x="2448384" y="2240280"/>
              <a:ext cx="7295232" cy="2834640"/>
            </a:xfrm>
            <a:prstGeom prst="roundRect">
              <a:avLst>
                <a:gd name="adj" fmla="val 321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970088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08A573-18CC-4C72-B0CD-6CB433A52B05}"/>
              </a:ext>
            </a:extLst>
          </p:cNvPr>
          <p:cNvSpPr txBox="1">
            <a:spLocks/>
          </p:cNvSpPr>
          <p:nvPr/>
        </p:nvSpPr>
        <p:spPr>
          <a:xfrm>
            <a:off x="83820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Conway’s Law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58989-4EE0-C005-FD82-1306F4B63C14}"/>
              </a:ext>
            </a:extLst>
          </p:cNvPr>
          <p:cNvSpPr txBox="1"/>
          <p:nvPr/>
        </p:nvSpPr>
        <p:spPr>
          <a:xfrm>
            <a:off x="5178056" y="2413591"/>
            <a:ext cx="246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affect us?</a:t>
            </a:r>
          </a:p>
        </p:txBody>
      </p:sp>
    </p:spTree>
    <p:extLst>
      <p:ext uri="{BB962C8B-B14F-4D97-AF65-F5344CB8AC3E}">
        <p14:creationId xmlns:p14="http://schemas.microsoft.com/office/powerpoint/2010/main" val="16457432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pic>
        <p:nvPicPr>
          <p:cNvPr id="7" name="Graphic 6" descr="Sword outline">
            <a:extLst>
              <a:ext uri="{FF2B5EF4-FFF2-40B4-BE49-F238E27FC236}">
                <a16:creationId xmlns:a16="http://schemas.microsoft.com/office/drawing/2014/main" id="{B05F5149-D2D4-BFA2-4F00-4AA2783F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191" y="2007219"/>
            <a:ext cx="3334912" cy="3334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45390CE8-B3D7-D4BF-943A-7B76BAE85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9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656ADD50-9816-8974-4AD1-2D673FA3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113" y="1428250"/>
            <a:ext cx="5195344" cy="519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6096000" y="3008825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11569" y="3517374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00" y="3003091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4601" y="4028052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886" y="3662231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6889187" y="4283894"/>
            <a:ext cx="1028741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Startup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D4326DAB-78F7-A4DA-615F-8BD35E54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987" y="359491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Client Libraries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4080360" y="4203811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Health Check</a:t>
            </a:r>
          </a:p>
        </p:txBody>
      </p:sp>
      <p:sp>
        <p:nvSpPr>
          <p:cNvPr id="4" name="&quot;No&quot; Symbol 19">
            <a:extLst>
              <a:ext uri="{FF2B5EF4-FFF2-40B4-BE49-F238E27FC236}">
                <a16:creationId xmlns:a16="http://schemas.microsoft.com/office/drawing/2014/main" id="{36209388-AAFF-DBE6-12C7-5DE3BB0701C8}"/>
              </a:ext>
            </a:extLst>
          </p:cNvPr>
          <p:cNvSpPr/>
          <p:nvPr/>
        </p:nvSpPr>
        <p:spPr>
          <a:xfrm>
            <a:off x="5497255" y="2681389"/>
            <a:ext cx="1490899" cy="1495221"/>
          </a:xfrm>
          <a:prstGeom prst="noSmoking">
            <a:avLst>
              <a:gd name="adj" fmla="val 1211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E208442E-45F9-D8C0-2EDF-C26B70E6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8609" y="346794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Shift Left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3554121" y="2913380"/>
            <a:ext cx="1415569" cy="10170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9690" y="3421929"/>
            <a:ext cx="254603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D6D3A90-E206-EDC5-B8C4-B0A2EA9DA8B0}"/>
              </a:ext>
            </a:extLst>
          </p:cNvPr>
          <p:cNvSpPr txBox="1">
            <a:spLocks/>
          </p:cNvSpPr>
          <p:nvPr/>
        </p:nvSpPr>
        <p:spPr>
          <a:xfrm>
            <a:off x="3554121" y="5452648"/>
            <a:ext cx="1490898" cy="63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CI/CD</a:t>
            </a:r>
          </a:p>
        </p:txBody>
      </p:sp>
      <p:pic>
        <p:nvPicPr>
          <p:cNvPr id="1030" name="Picture 6" descr="GitHub Actions으로 GitHub Pages에 배포하기 - DuiNaru | 개발과 경험을 담는 블로그">
            <a:extLst>
              <a:ext uri="{FF2B5EF4-FFF2-40B4-BE49-F238E27FC236}">
                <a16:creationId xmlns:a16="http://schemas.microsoft.com/office/drawing/2014/main" id="{21D36D0E-29AF-707B-0B3C-C1B849FE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15" y="3930477"/>
            <a:ext cx="1290909" cy="1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ss and Media Resources - Docker">
            <a:extLst>
              <a:ext uri="{FF2B5EF4-FFF2-40B4-BE49-F238E27FC236}">
                <a16:creationId xmlns:a16="http://schemas.microsoft.com/office/drawing/2014/main" id="{AAFD04EC-97AC-C70A-1CD6-FC0D2EA0D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2"/>
          <a:stretch/>
        </p:blipFill>
        <p:spPr bwMode="auto">
          <a:xfrm>
            <a:off x="4035746" y="4161739"/>
            <a:ext cx="1769024" cy="105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2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EC17FB-5525-4BEE-23AE-A01889E3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Proxy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1C127E-B723-77A1-7CA2-9DD8B41F28F5}"/>
              </a:ext>
            </a:extLst>
          </p:cNvPr>
          <p:cNvSpPr/>
          <p:nvPr/>
        </p:nvSpPr>
        <p:spPr>
          <a:xfrm>
            <a:off x="2647050" y="2548255"/>
            <a:ext cx="2535100" cy="176149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FD788C-4E1E-7662-824C-49DAB92B17D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836752" y="3419061"/>
            <a:ext cx="2678969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21" y="2907646"/>
            <a:ext cx="1022831" cy="102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722" y="3932607"/>
            <a:ext cx="3006697" cy="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</a:t>
            </a:r>
          </a:p>
        </p:txBody>
      </p:sp>
      <p:pic>
        <p:nvPicPr>
          <p:cNvPr id="18" name="Graphic 17" descr="Zipper with solid fill">
            <a:extLst>
              <a:ext uri="{FF2B5EF4-FFF2-40B4-BE49-F238E27FC236}">
                <a16:creationId xmlns:a16="http://schemas.microsoft.com/office/drawing/2014/main" id="{100C9AB8-3CAD-377A-25AA-A375B040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07" y="3566786"/>
            <a:ext cx="1227397" cy="122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B2823C-7E23-B797-AB40-122CD97ECF18}"/>
              </a:ext>
            </a:extLst>
          </p:cNvPr>
          <p:cNvSpPr/>
          <p:nvPr/>
        </p:nvSpPr>
        <p:spPr>
          <a:xfrm>
            <a:off x="3486639" y="2971381"/>
            <a:ext cx="1350113" cy="895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409295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0820-07E9-5FD9-BB02-02565E7F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68</a:t>
            </a:fld>
            <a:endParaRPr lang="en-US">
              <a:latin typeface="Calibri Light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/>
        </p:blipFill>
        <p:spPr>
          <a:xfrm>
            <a:off x="1615281" y="2124076"/>
            <a:ext cx="2438400" cy="24384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0" y="2326796"/>
            <a:ext cx="817589" cy="664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6470572" y="2366898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@</a:t>
            </a:r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6470572" y="4480843"/>
            <a:ext cx="485902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667" b="1" dirty="0">
                <a:solidFill>
                  <a:srgbClr val="FFFFFF"/>
                </a:solidFill>
                <a:latin typeface="Agency FB" panose="020B0503020202020204" pitchFamily="34" charset="0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34" y="4409976"/>
            <a:ext cx="722224" cy="722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6518255" y="3385794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 err="1">
                <a:solidFill>
                  <a:srgbClr val="FFFFFF"/>
                </a:solidFill>
                <a:latin typeface="Agency FB" panose="020B0503020202020204" pitchFamily="34" charset="0"/>
              </a:rPr>
              <a:t>gitaroktato</a:t>
            </a:r>
            <a:endParaRPr lang="en-US" sz="32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22" y="3158133"/>
            <a:ext cx="1085487" cy="108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57300" y="4995864"/>
            <a:ext cx="3154363" cy="4381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ORESZTÉSZ MARGARITISZ</a:t>
            </a:r>
            <a:endParaRPr lang="en-HU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63650" y="5434014"/>
            <a:ext cx="3148013" cy="436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gency FB" panose="020B0503020202020204" pitchFamily="34" charset="0"/>
              </a:rPr>
              <a:t>ASSOCIATE CHIEF SOFTWARE ENGINEER</a:t>
            </a:r>
            <a:endParaRPr lang="en-HU" sz="1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3E4C-6451-6650-634B-B35B301C7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2" y="538980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5D5-F19D-F0E4-1287-73D51318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CDD59F-2471-8136-B278-95E550DE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857250"/>
            <a:ext cx="8905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6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Disk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RAM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CPU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48279" y="1479869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</a:rPr>
                <a:t>99%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8935504" y="74694"/>
            <a:ext cx="29770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96%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69529F-0DF7-1071-75B5-403525D2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832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DB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AE2FB-FBF4-5F9B-C173-16EBB4A3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Availability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5C5CE-0A8F-5845-C948-52027FAE713A}"/>
              </a:ext>
            </a:extLst>
          </p:cNvPr>
          <p:cNvSpPr txBox="1"/>
          <p:nvPr/>
        </p:nvSpPr>
        <p:spPr>
          <a:xfrm>
            <a:off x="7797323" y="122317"/>
            <a:ext cx="41472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CPU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RAM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Network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Disk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1994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50CD2-D7BB-6818-CC4B-EEDF290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1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1776</Words>
  <Application>Microsoft Office PowerPoint</Application>
  <PresentationFormat>Widescreen</PresentationFormat>
  <Paragraphs>493</Paragraphs>
  <Slides>69</Slides>
  <Notes>43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Agency FB</vt:lpstr>
      <vt:lpstr>Arial</vt:lpstr>
      <vt:lpstr>Arial Black</vt:lpstr>
      <vt:lpstr>Calibri</vt:lpstr>
      <vt:lpstr>Calibri Light</vt:lpstr>
      <vt:lpstr>Courier New</vt:lpstr>
      <vt:lpstr>Source Sans Pro</vt:lpstr>
      <vt:lpstr>Office Theme</vt:lpstr>
      <vt:lpstr>Blank_1</vt:lpstr>
      <vt:lpstr>1_Office-tema</vt:lpstr>
      <vt:lpstr>Aspects of Microservice Interactions</vt:lpstr>
      <vt:lpstr>WHY?</vt:lpstr>
      <vt:lpstr>Characteristics</vt:lpstr>
      <vt:lpstr>PowerPoint Presentation</vt:lpstr>
      <vt:lpstr>Driving Forces</vt:lpstr>
      <vt:lpstr>Latency</vt:lpstr>
      <vt:lpstr>Availability</vt:lpstr>
      <vt:lpstr>Availability</vt:lpstr>
      <vt:lpstr>Reliability</vt:lpstr>
      <vt:lpstr>Reliability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Queuing Theory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TOOLBOX</vt:lpstr>
      <vt:lpstr>PowerPoint Presentation</vt:lpstr>
      <vt:lpstr>EXAMPLES</vt:lpstr>
      <vt:lpstr>Rapid Read Protection</vt:lpstr>
      <vt:lpstr>PowerPoint Presentation</vt:lpstr>
      <vt:lpstr>CQRS</vt:lpstr>
      <vt:lpstr>Region Pinning</vt:lpstr>
      <vt:lpstr>Region Pinning</vt:lpstr>
      <vt:lpstr>Going...Going...Gone!</vt:lpstr>
      <vt:lpstr>PowerPoint Presentation</vt:lpstr>
      <vt:lpstr>Separate Critical Path</vt:lpstr>
      <vt:lpstr>Separate Critical Path</vt:lpstr>
      <vt:lpstr>Separate Critical Path</vt:lpstr>
      <vt:lpstr>Baseline</vt:lpstr>
      <vt:lpstr>Retries</vt:lpstr>
      <vt:lpstr>Built In Rate-Limiting</vt:lpstr>
      <vt:lpstr>Built In Rate-Limiting</vt:lpstr>
      <vt:lpstr>Service Mesh</vt:lpstr>
      <vt:lpstr>Queuing Theory</vt:lpstr>
      <vt:lpstr>Queuing Theory</vt:lpstr>
      <vt:lpstr>Moving Towards RabbitMQ</vt:lpstr>
      <vt:lpstr>Separate by API Keys</vt:lpstr>
      <vt:lpstr>Direct Write</vt:lpstr>
      <vt:lpstr>Single Worker</vt:lpstr>
      <vt:lpstr>Five Workers</vt:lpstr>
      <vt:lpstr>Thank You!</vt:lpstr>
      <vt:lpstr>PowerPoint Presentation</vt:lpstr>
      <vt:lpstr>References</vt:lpstr>
      <vt:lpstr>References</vt:lpstr>
      <vt:lpstr>References</vt:lpstr>
      <vt:lpstr>References</vt:lpstr>
      <vt:lpstr>Aspects of Microservice Interactions</vt:lpstr>
      <vt:lpstr>Death Star Architecture</vt:lpstr>
      <vt:lpstr>Latency</vt:lpstr>
      <vt:lpstr>Latency Numbers Every Programmer Should Know </vt:lpstr>
      <vt:lpstr>PowerPoint Presentation</vt:lpstr>
      <vt:lpstr>PowerPoint Presentation</vt:lpstr>
      <vt:lpstr>Client Libraries</vt:lpstr>
      <vt:lpstr>Client Libraries</vt:lpstr>
      <vt:lpstr>Client Libraries</vt:lpstr>
      <vt:lpstr>Shift Left</vt:lpstr>
      <vt:lpstr>Proxy</vt:lpstr>
      <vt:lpstr>Thank You!</vt:lpstr>
      <vt:lpstr>Colors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Aspects of Microservice Interactions</dc:title>
  <dc:creator>Oresztesz Margaritisz</dc:creator>
  <cp:lastModifiedBy>Oresztesz Margaritisz</cp:lastModifiedBy>
  <cp:revision>351</cp:revision>
  <dcterms:created xsi:type="dcterms:W3CDTF">2023-01-23T13:24:30Z</dcterms:created>
  <dcterms:modified xsi:type="dcterms:W3CDTF">2023-03-20T09:14:43Z</dcterms:modified>
</cp:coreProperties>
</file>